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9" r:id="rId3"/>
    <p:sldId id="319" r:id="rId4"/>
    <p:sldId id="264" r:id="rId5"/>
    <p:sldId id="306" r:id="rId6"/>
    <p:sldId id="304" r:id="rId7"/>
    <p:sldId id="305" r:id="rId8"/>
    <p:sldId id="320" r:id="rId9"/>
    <p:sldId id="279" r:id="rId10"/>
    <p:sldId id="310" r:id="rId11"/>
    <p:sldId id="261" r:id="rId12"/>
    <p:sldId id="262" r:id="rId13"/>
    <p:sldId id="318" r:id="rId14"/>
    <p:sldId id="321" r:id="rId15"/>
  </p:sldIdLst>
  <p:sldSz cx="12192000" cy="6858000"/>
  <p:notesSz cx="7099300" cy="10234613"/>
  <p:custShowLst>
    <p:custShow name="Sem GHRS" id="0">
      <p:sldLst/>
    </p:custShow>
    <p:custShow name="Sem GHRS kompakt" id="1">
      <p:sldLst/>
    </p:custShow>
    <p:custShow name="Sem BBS" id="2">
      <p:sldLst/>
    </p:custShow>
    <p:custShow name="Sem BBS kompakt" id="3">
      <p:sldLst/>
    </p:custShow>
    <p:custShow name="NLSCHB" id="4">
      <p:sldLst/>
    </p:custShow>
    <p:custShow name="NLSCHB kompakt" id="5">
      <p:sldLst/>
    </p:custShow>
  </p:custShow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931" userDrawn="1">
          <p15:clr>
            <a:srgbClr val="A4A3A4"/>
          </p15:clr>
        </p15:guide>
        <p15:guide id="3" orient="horz" pos="3869" userDrawn="1">
          <p15:clr>
            <a:srgbClr val="A4A3A4"/>
          </p15:clr>
        </p15:guide>
        <p15:guide id="4" orient="horz" pos="255" userDrawn="1">
          <p15:clr>
            <a:srgbClr val="A4A3A4"/>
          </p15:clr>
        </p15:guide>
        <p15:guide id="5" orient="horz" pos="1888" userDrawn="1">
          <p15:clr>
            <a:srgbClr val="A4A3A4"/>
          </p15:clr>
        </p15:guide>
        <p15:guide id="6" pos="71" userDrawn="1">
          <p15:clr>
            <a:srgbClr val="A4A3A4"/>
          </p15:clr>
        </p15:guide>
        <p15:guide id="7" pos="1753" userDrawn="1">
          <p15:clr>
            <a:srgbClr val="A4A3A4"/>
          </p15:clr>
        </p15:guide>
        <p15:guide id="8" pos="10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öppen-Castrop, Gudrun (MK)" initials="GKC" lastIdx="3" clrIdx="0">
    <p:extLst>
      <p:ext uri="{19B8F6BF-5375-455C-9EA6-DF929625EA0E}">
        <p15:presenceInfo xmlns:p15="http://schemas.microsoft.com/office/powerpoint/2012/main" userId="Köppen-Castrop, Gudrun (MK)" providerId="None"/>
      </p:ext>
    </p:extLst>
  </p:cmAuthor>
  <p:cmAuthor id="2" name="Leucht, Marion (MK)" initials="LM(" lastIdx="4" clrIdx="1">
    <p:extLst>
      <p:ext uri="{19B8F6BF-5375-455C-9EA6-DF929625EA0E}">
        <p15:presenceInfo xmlns:p15="http://schemas.microsoft.com/office/powerpoint/2012/main" userId="Leucht, Marion (MK)" providerId="None"/>
      </p:ext>
    </p:extLst>
  </p:cmAuthor>
  <p:cmAuthor id="3" name="MK - Referat 34" initials="WH(" lastIdx="1" clrIdx="2">
    <p:extLst>
      <p:ext uri="{19B8F6BF-5375-455C-9EA6-DF929625EA0E}">
        <p15:presenceInfo xmlns:p15="http://schemas.microsoft.com/office/powerpoint/2012/main" userId="MK - Referat 34" providerId="None"/>
      </p:ext>
    </p:extLst>
  </p:cmAuthor>
  <p:cmAuthor id="4" name="Milde, Carsten (MK)" initials="MC(" lastIdx="4" clrIdx="3">
    <p:extLst>
      <p:ext uri="{19B8F6BF-5375-455C-9EA6-DF929625EA0E}">
        <p15:presenceInfo xmlns:p15="http://schemas.microsoft.com/office/powerpoint/2012/main" userId="Milde, Carsten (MK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D100"/>
    <a:srgbClr val="0033CC"/>
    <a:srgbClr val="3250BE"/>
    <a:srgbClr val="E50046"/>
    <a:srgbClr val="4B5AAF"/>
    <a:srgbClr val="3252C1"/>
    <a:srgbClr val="003CB4"/>
    <a:srgbClr val="003399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13" autoAdjust="0"/>
    <p:restoredTop sz="78682" autoAdjust="0"/>
  </p:normalViewPr>
  <p:slideViewPr>
    <p:cSldViewPr showGuides="1">
      <p:cViewPr>
        <p:scale>
          <a:sx n="75" d="100"/>
          <a:sy n="75" d="100"/>
        </p:scale>
        <p:origin x="1392" y="672"/>
      </p:cViewPr>
      <p:guideLst>
        <p:guide orient="horz" pos="2160"/>
        <p:guide orient="horz" pos="931"/>
        <p:guide orient="horz" pos="3869"/>
        <p:guide orient="horz" pos="255"/>
        <p:guide orient="horz" pos="1888"/>
        <p:guide pos="71"/>
        <p:guide pos="1753"/>
        <p:guide pos="10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v.niedersachsen.de\MK-OG\MK\Ref34\34.1%20-%20Allg.%20u.%20&#252;bergr.%20Ang\Pressekonferenzen\PK%202024%20Feb\LPK%20Feb%202024_Auswertung%20PM-Diagramm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Prognose der Schülerzahlen</a:t>
            </a:r>
          </a:p>
          <a:p>
            <a:pPr>
              <a:defRPr/>
            </a:pPr>
            <a:r>
              <a:rPr lang="de-DE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15. koordinierte Bevölkerungsvorausberechnung des Statistischen Bundesamts </a:t>
            </a:r>
          </a:p>
          <a:p>
            <a:pPr>
              <a:defRPr/>
            </a:pPr>
            <a:r>
              <a:rPr lang="de-DE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aus dem Jahr 2022</a:t>
            </a:r>
          </a:p>
        </c:rich>
      </c:tx>
      <c:layout>
        <c:manualLayout>
          <c:xMode val="edge"/>
          <c:yMode val="edge"/>
          <c:x val="0.1141652557362873"/>
          <c:y val="1.71025515598125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Geburtenzahlen!$C$35</c:f>
              <c:strCache>
                <c:ptCount val="1"/>
                <c:pt idx="0">
                  <c:v>15. koordinierte Bevölkerungsvorausberechnung des Statistischen Bundesamts aus dem Jahr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C0-454B-98E9-1EE7405AF30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C0-454B-98E9-1EE7405AF30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8C0-454B-98E9-1EE7405AF30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8C0-454B-98E9-1EE7405AF30C}"/>
              </c:ext>
            </c:extLst>
          </c:dPt>
          <c:cat>
            <c:numRef>
              <c:f>Geburtenzahlen!$A$36:$A$52</c:f>
              <c:numCache>
                <c:formatCode>General</c:formatCode>
                <c:ptCount val="1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  <c:pt idx="16">
                  <c:v>2035</c:v>
                </c:pt>
              </c:numCache>
            </c:numRef>
          </c:cat>
          <c:val>
            <c:numRef>
              <c:f>Geburtenzahlen!$C$36:$C$52</c:f>
              <c:numCache>
                <c:formatCode>#,##0</c:formatCode>
                <c:ptCount val="17"/>
                <c:pt idx="0">
                  <c:v>822058</c:v>
                </c:pt>
                <c:pt idx="1">
                  <c:v>841261</c:v>
                </c:pt>
                <c:pt idx="2">
                  <c:v>843148</c:v>
                </c:pt>
                <c:pt idx="3">
                  <c:v>868513</c:v>
                </c:pt>
                <c:pt idx="4">
                  <c:v>887585</c:v>
                </c:pt>
                <c:pt idx="5">
                  <c:v>906361</c:v>
                </c:pt>
                <c:pt idx="6">
                  <c:v>924882</c:v>
                </c:pt>
                <c:pt idx="7">
                  <c:v>943097</c:v>
                </c:pt>
                <c:pt idx="8">
                  <c:v>961481</c:v>
                </c:pt>
                <c:pt idx="9">
                  <c:v>980085</c:v>
                </c:pt>
                <c:pt idx="10">
                  <c:v>996863</c:v>
                </c:pt>
                <c:pt idx="11">
                  <c:v>1010830</c:v>
                </c:pt>
                <c:pt idx="12">
                  <c:v>1022364</c:v>
                </c:pt>
                <c:pt idx="13">
                  <c:v>1031381</c:v>
                </c:pt>
                <c:pt idx="14">
                  <c:v>1036900</c:v>
                </c:pt>
                <c:pt idx="15">
                  <c:v>1040409</c:v>
                </c:pt>
                <c:pt idx="16">
                  <c:v>1041590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C0-454B-98E9-1EE7405AF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7103376"/>
        <c:axId val="677098456"/>
      </c:barChart>
      <c:catAx>
        <c:axId val="67710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77098456"/>
        <c:crosses val="autoZero"/>
        <c:auto val="1"/>
        <c:lblAlgn val="ctr"/>
        <c:lblOffset val="100"/>
        <c:noMultiLvlLbl val="0"/>
      </c:catAx>
      <c:valAx>
        <c:axId val="677098456"/>
        <c:scaling>
          <c:orientation val="minMax"/>
          <c:min val="600000.000000000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77103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Gesamtanzahl von PM an öffentlichen Schulen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Anzahl</c:v>
          </c:tx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numRef>
              <c:f>Tabelle1!$M$11:$S$11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  <c:extLst/>
            </c:numRef>
          </c:cat>
          <c:val>
            <c:numRef>
              <c:f>Tabelle1!$M$12:$S$12</c:f>
              <c:numCache>
                <c:formatCode>#,##0</c:formatCode>
                <c:ptCount val="7"/>
                <c:pt idx="0">
                  <c:v>11315</c:v>
                </c:pt>
                <c:pt idx="1">
                  <c:v>11386</c:v>
                </c:pt>
                <c:pt idx="2">
                  <c:v>11432</c:v>
                </c:pt>
                <c:pt idx="3">
                  <c:v>14785</c:v>
                </c:pt>
                <c:pt idx="4">
                  <c:v>16862</c:v>
                </c:pt>
                <c:pt idx="5">
                  <c:v>17106</c:v>
                </c:pt>
                <c:pt idx="6">
                  <c:v>16701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7847-4D00-9F08-F5E2CAD6C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6711216"/>
        <c:axId val="696712200"/>
      </c:lineChart>
      <c:catAx>
        <c:axId val="69671121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Entwicklung der Beschäftigtenzahlen </a:t>
                </a:r>
              </a:p>
            </c:rich>
          </c:tx>
          <c:layout>
            <c:manualLayout>
              <c:xMode val="edge"/>
              <c:yMode val="edge"/>
              <c:x val="0.39966010721030998"/>
              <c:y val="0.953929765201291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96712200"/>
        <c:crosses val="autoZero"/>
        <c:auto val="1"/>
        <c:lblAlgn val="ctr"/>
        <c:lblOffset val="100"/>
        <c:noMultiLvlLbl val="0"/>
      </c:catAx>
      <c:valAx>
        <c:axId val="696712200"/>
        <c:scaling>
          <c:orientation val="minMax"/>
          <c:min val="800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Anzahl an Personen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967112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50000"/>
                <a:lumOff val="50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Entwicklung der Unterrichtsversorgung</a:t>
            </a:r>
          </a:p>
        </c:rich>
      </c:tx>
      <c:layout>
        <c:manualLayout>
          <c:xMode val="edge"/>
          <c:yMode val="edge"/>
          <c:x val="0.30587027655857524"/>
          <c:y val="1.29250904501900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'Tabelle-3-2023 BPP'!$E$1</c:f>
              <c:strCache>
                <c:ptCount val="1"/>
                <c:pt idx="0">
                  <c:v>Soll-Std. pro Schüler</c:v>
                </c:pt>
              </c:strCache>
            </c:strRef>
          </c:tx>
          <c:spPr>
            <a:solidFill>
              <a:srgbClr val="E3ED13"/>
            </a:solidFill>
            <a:ln>
              <a:solidFill>
                <a:srgbClr val="FFC000"/>
              </a:solidFill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ly"/>
            <c:order val="4"/>
            <c:dispRSqr val="0"/>
            <c:dispEq val="0"/>
          </c:trendline>
          <c:cat>
            <c:numRef>
              <c:f>'Tabelle-3-2023 BPP'!$A$2:$A$13</c:f>
              <c:numCache>
                <c:formatCode>0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  <c:extLst/>
            </c:numRef>
          </c:cat>
          <c:val>
            <c:numRef>
              <c:f>'Tabelle-3-2023 BPP'!$E$2:$E$13</c:f>
              <c:numCache>
                <c:formatCode>0.000</c:formatCode>
                <c:ptCount val="12"/>
                <c:pt idx="0">
                  <c:v>1.5202210838500945</c:v>
                </c:pt>
                <c:pt idx="1">
                  <c:v>1.5758782551939559</c:v>
                </c:pt>
                <c:pt idx="2">
                  <c:v>1.6189315577076278</c:v>
                </c:pt>
                <c:pt idx="3">
                  <c:v>1.6534751422211229</c:v>
                </c:pt>
                <c:pt idx="4">
                  <c:v>1.6858534372499481</c:v>
                </c:pt>
                <c:pt idx="5">
                  <c:v>1.7074200962637351</c:v>
                </c:pt>
                <c:pt idx="6">
                  <c:v>1.7118671195764144</c:v>
                </c:pt>
                <c:pt idx="7">
                  <c:v>1.735928754770421</c:v>
                </c:pt>
                <c:pt idx="8">
                  <c:v>1.7270752674477841</c:v>
                </c:pt>
                <c:pt idx="9">
                  <c:v>1.7442361108465134</c:v>
                </c:pt>
                <c:pt idx="10">
                  <c:v>1.7199969965977853</c:v>
                </c:pt>
                <c:pt idx="11">
                  <c:v>1.7269973800062335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FCE-4659-B725-F84950D9F9E4}"/>
            </c:ext>
          </c:extLst>
        </c:ser>
        <c:ser>
          <c:idx val="1"/>
          <c:order val="1"/>
          <c:tx>
            <c:strRef>
              <c:f>'Tabelle-3-2023 BPP'!$F$1</c:f>
              <c:strCache>
                <c:ptCount val="1"/>
                <c:pt idx="0">
                  <c:v>Ist-Std. pro Schüler</c:v>
                </c:pt>
              </c:strCache>
            </c:strRef>
          </c:tx>
          <c:spPr>
            <a:solidFill>
              <a:srgbClr val="008A3E"/>
            </a:solidFill>
            <a:ln>
              <a:noFill/>
            </a:ln>
            <a:effectLst/>
          </c:spPr>
          <c:invertIfNegative val="0"/>
          <c:cat>
            <c:numRef>
              <c:f>'Tabelle-3-2023 BPP'!$A$2:$A$13</c:f>
              <c:numCache>
                <c:formatCode>0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  <c:extLst/>
            </c:numRef>
          </c:cat>
          <c:val>
            <c:numRef>
              <c:f>'Tabelle-3-2023 BPP'!$F$2:$F$13</c:f>
              <c:numCache>
                <c:formatCode>0.000</c:formatCode>
                <c:ptCount val="12"/>
                <c:pt idx="0">
                  <c:v>1.5502686515425799</c:v>
                </c:pt>
                <c:pt idx="1">
                  <c:v>1.5909920719633117</c:v>
                </c:pt>
                <c:pt idx="2">
                  <c:v>1.635163522710414</c:v>
                </c:pt>
                <c:pt idx="3">
                  <c:v>1.6444850510077886</c:v>
                </c:pt>
                <c:pt idx="4">
                  <c:v>1.6671887699490289</c:v>
                </c:pt>
                <c:pt idx="5">
                  <c:v>1.6846509994171233</c:v>
                </c:pt>
                <c:pt idx="6">
                  <c:v>1.7020684824261403</c:v>
                </c:pt>
                <c:pt idx="7">
                  <c:v>1.7296674632553926</c:v>
                </c:pt>
                <c:pt idx="8">
                  <c:v>1.7105415180845644</c:v>
                </c:pt>
                <c:pt idx="9">
                  <c:v>1.6995817663861086</c:v>
                </c:pt>
                <c:pt idx="10">
                  <c:v>1.6560685957371384</c:v>
                </c:pt>
                <c:pt idx="11">
                  <c:v>1.6728881778868629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1FCE-4659-B725-F84950D9F9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6468544"/>
        <c:axId val="446469720"/>
      </c:barChart>
      <c:lineChart>
        <c:grouping val="standard"/>
        <c:varyColors val="0"/>
        <c:ser>
          <c:idx val="2"/>
          <c:order val="2"/>
          <c:tx>
            <c:strRef>
              <c:f>'Tabelle-3-2023 BPP'!$G$1</c:f>
              <c:strCache>
                <c:ptCount val="1"/>
                <c:pt idx="0">
                  <c:v>UV in %</c:v>
                </c:pt>
              </c:strCache>
            </c:strRef>
          </c:tx>
          <c:spPr>
            <a:ln w="6350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'Tabelle-3-2023 BPP'!$A$2:$A$13</c:f>
              <c:numCache>
                <c:formatCode>0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  <c:extLst/>
            </c:numRef>
          </c:cat>
          <c:val>
            <c:numRef>
              <c:f>'Tabelle-3-2023 BPP'!$G$2:$G$13</c:f>
              <c:numCache>
                <c:formatCode>0.0%</c:formatCode>
                <c:ptCount val="12"/>
                <c:pt idx="0">
                  <c:v>1.0197652617844157</c:v>
                </c:pt>
                <c:pt idx="1">
                  <c:v>1.0095907261360717</c:v>
                </c:pt>
                <c:pt idx="2">
                  <c:v>1.0100263441808315</c:v>
                </c:pt>
                <c:pt idx="3">
                  <c:v>0.99456291117793416</c:v>
                </c:pt>
                <c:pt idx="4">
                  <c:v>0.98892865364894</c:v>
                </c:pt>
                <c:pt idx="5">
                  <c:v>0.98666461938896211</c:v>
                </c:pt>
                <c:pt idx="6">
                  <c:v>0.99427605271564623</c:v>
                </c:pt>
                <c:pt idx="7">
                  <c:v>0.99639311723028845</c:v>
                </c:pt>
                <c:pt idx="8">
                  <c:v>0.9904267349114132</c:v>
                </c:pt>
                <c:pt idx="9">
                  <c:v>0.97439891068489959</c:v>
                </c:pt>
                <c:pt idx="10">
                  <c:v>0.96283226018004708</c:v>
                </c:pt>
                <c:pt idx="11">
                  <c:v>0.96866862524181996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1FCE-4659-B725-F84950D9F9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6466584"/>
        <c:axId val="446465408"/>
      </c:lineChart>
      <c:catAx>
        <c:axId val="44646854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6469720"/>
        <c:crosses val="autoZero"/>
        <c:auto val="1"/>
        <c:lblAlgn val="ctr"/>
        <c:lblOffset val="100"/>
        <c:noMultiLvlLbl val="0"/>
      </c:catAx>
      <c:valAx>
        <c:axId val="446469720"/>
        <c:scaling>
          <c:orientation val="minMax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6468544"/>
        <c:crosses val="autoZero"/>
        <c:crossBetween val="between"/>
        <c:majorUnit val="0.1"/>
      </c:valAx>
      <c:valAx>
        <c:axId val="446465408"/>
        <c:scaling>
          <c:orientation val="minMax"/>
          <c:max val="1.0249999999999999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6466584"/>
        <c:crosses val="max"/>
        <c:crossBetween val="between"/>
      </c:valAx>
      <c:catAx>
        <c:axId val="446466584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446465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de-DE" sz="1600" noProof="0" dirty="0">
                <a:solidFill>
                  <a:schemeClr val="tx1"/>
                </a:solidFill>
              </a:rPr>
              <a:t>Deckung des Grundbedarfs </a:t>
            </a:r>
          </a:p>
          <a:p>
            <a:pPr>
              <a:defRPr sz="1600">
                <a:solidFill>
                  <a:schemeClr val="tx1"/>
                </a:solidFill>
              </a:defRPr>
            </a:pPr>
            <a:r>
              <a:rPr lang="de-DE" sz="1600" noProof="0" dirty="0">
                <a:solidFill>
                  <a:schemeClr val="tx1"/>
                </a:solidFill>
              </a:rPr>
              <a:t>Unterricht nach Stundentafel, inkl. Poolstunden und  Doppelzählung der Inklusion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'Verteilung-Bedarfe'!$B$26</c:f>
              <c:strCache>
                <c:ptCount val="1"/>
                <c:pt idx="0">
                  <c:v>Grundbedarf in Std.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'Verteilung-Bedarfe'!$A$27:$A$41</c:f>
              <c:strCache>
                <c:ptCount val="15"/>
                <c:pt idx="0">
                  <c:v>20.08.2009</c:v>
                </c:pt>
                <c:pt idx="1">
                  <c:v>19.08.2010</c:v>
                </c:pt>
                <c:pt idx="2">
                  <c:v>01.09.2011</c:v>
                </c:pt>
                <c:pt idx="3">
                  <c:v>14.09.2012</c:v>
                </c:pt>
                <c:pt idx="4">
                  <c:v>22.08.2013</c:v>
                </c:pt>
                <c:pt idx="5">
                  <c:v>22.09.2014</c:v>
                </c:pt>
                <c:pt idx="6">
                  <c:v>15.09.2015</c:v>
                </c:pt>
                <c:pt idx="7">
                  <c:v>18.08.2016</c:v>
                </c:pt>
                <c:pt idx="8">
                  <c:v>17.08.2017</c:v>
                </c:pt>
                <c:pt idx="9">
                  <c:v>23.08.2018</c:v>
                </c:pt>
                <c:pt idx="10">
                  <c:v>29.08.2019</c:v>
                </c:pt>
                <c:pt idx="11">
                  <c:v>10.09.2020</c:v>
                </c:pt>
                <c:pt idx="12">
                  <c:v>16.09.2021</c:v>
                </c:pt>
                <c:pt idx="13">
                  <c:v>08.09.2022</c:v>
                </c:pt>
                <c:pt idx="14">
                  <c:v>31.08.2023 *)</c:v>
                </c:pt>
              </c:strCache>
            </c:strRef>
          </c:cat>
          <c:val>
            <c:numRef>
              <c:f>'Verteilung-Bedarfe'!$B$27:$B$41</c:f>
              <c:numCache>
                <c:formatCode>_-* #,##0.0_-;\-* #,##0.0_-;_-* "-"??_-;_-@_-</c:formatCode>
                <c:ptCount val="15"/>
                <c:pt idx="0">
                  <c:v>1199427.5</c:v>
                </c:pt>
                <c:pt idx="1">
                  <c:v>1183380.5</c:v>
                </c:pt>
                <c:pt idx="2">
                  <c:v>1148712.7</c:v>
                </c:pt>
                <c:pt idx="3">
                  <c:v>1143990</c:v>
                </c:pt>
                <c:pt idx="4">
                  <c:v>1134615.3999999999</c:v>
                </c:pt>
                <c:pt idx="5">
                  <c:v>1121375.3999999999</c:v>
                </c:pt>
                <c:pt idx="6">
                  <c:v>1109043.2</c:v>
                </c:pt>
                <c:pt idx="7">
                  <c:v>1111826.1000000001</c:v>
                </c:pt>
                <c:pt idx="8">
                  <c:v>1093123.8</c:v>
                </c:pt>
                <c:pt idx="9">
                  <c:v>1079290.8999999999</c:v>
                </c:pt>
                <c:pt idx="10">
                  <c:v>1072729.1000000001</c:v>
                </c:pt>
                <c:pt idx="11">
                  <c:v>1090020.1000000001</c:v>
                </c:pt>
                <c:pt idx="12">
                  <c:v>1098927.1000000001</c:v>
                </c:pt>
                <c:pt idx="13">
                  <c:v>1117162.6000000001</c:v>
                </c:pt>
                <c:pt idx="14">
                  <c:v>1131072.6000000001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66-4E94-A788-FF16C5978E11}"/>
            </c:ext>
          </c:extLst>
        </c:ser>
        <c:ser>
          <c:idx val="1"/>
          <c:order val="1"/>
          <c:tx>
            <c:strRef>
              <c:f>'Verteilung-Bedarfe'!$C$26</c:f>
              <c:strCache>
                <c:ptCount val="1"/>
                <c:pt idx="0">
                  <c:v>Lehrkräfte-Ist ohne kapitalisierte Stunden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'Verteilung-Bedarfe'!$A$27:$A$41</c:f>
              <c:strCache>
                <c:ptCount val="15"/>
                <c:pt idx="0">
                  <c:v>20.08.2009</c:v>
                </c:pt>
                <c:pt idx="1">
                  <c:v>19.08.2010</c:v>
                </c:pt>
                <c:pt idx="2">
                  <c:v>01.09.2011</c:v>
                </c:pt>
                <c:pt idx="3">
                  <c:v>14.09.2012</c:v>
                </c:pt>
                <c:pt idx="4">
                  <c:v>22.08.2013</c:v>
                </c:pt>
                <c:pt idx="5">
                  <c:v>22.09.2014</c:v>
                </c:pt>
                <c:pt idx="6">
                  <c:v>15.09.2015</c:v>
                </c:pt>
                <c:pt idx="7">
                  <c:v>18.08.2016</c:v>
                </c:pt>
                <c:pt idx="8">
                  <c:v>17.08.2017</c:v>
                </c:pt>
                <c:pt idx="9">
                  <c:v>23.08.2018</c:v>
                </c:pt>
                <c:pt idx="10">
                  <c:v>29.08.2019</c:v>
                </c:pt>
                <c:pt idx="11">
                  <c:v>10.09.2020</c:v>
                </c:pt>
                <c:pt idx="12">
                  <c:v>16.09.2021</c:v>
                </c:pt>
                <c:pt idx="13">
                  <c:v>08.09.2022</c:v>
                </c:pt>
                <c:pt idx="14">
                  <c:v>31.08.2023 *)</c:v>
                </c:pt>
              </c:strCache>
            </c:strRef>
          </c:cat>
          <c:val>
            <c:numRef>
              <c:f>'Verteilung-Bedarfe'!$C$27:$C$41</c:f>
              <c:numCache>
                <c:formatCode>_-* #,##0.0_-;\-* #,##0.0_-;_-* "-"??_-;_-@_-</c:formatCode>
                <c:ptCount val="15"/>
                <c:pt idx="0">
                  <c:v>1308295.0986728671</c:v>
                </c:pt>
                <c:pt idx="1">
                  <c:v>1296809.4996089931</c:v>
                </c:pt>
                <c:pt idx="2">
                  <c:v>1281437.599758148</c:v>
                </c:pt>
                <c:pt idx="3">
                  <c:v>1287988.298969269</c:v>
                </c:pt>
                <c:pt idx="4">
                  <c:v>1296788.9001770031</c:v>
                </c:pt>
                <c:pt idx="5">
                  <c:v>1292560</c:v>
                </c:pt>
                <c:pt idx="6">
                  <c:v>1283305.2</c:v>
                </c:pt>
                <c:pt idx="7">
                  <c:v>1299336.0999999999</c:v>
                </c:pt>
                <c:pt idx="8">
                  <c:v>1298568.2</c:v>
                </c:pt>
                <c:pt idx="9">
                  <c:v>1295491.0999115463</c:v>
                </c:pt>
                <c:pt idx="10">
                  <c:v>1299626.3</c:v>
                </c:pt>
                <c:pt idx="11">
                  <c:v>1315009.0998958577</c:v>
                </c:pt>
                <c:pt idx="12">
                  <c:v>1309206.4000000001</c:v>
                </c:pt>
                <c:pt idx="13">
                  <c:v>1314647.7</c:v>
                </c:pt>
                <c:pt idx="14">
                  <c:v>1341019.6000000001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66-4E94-A788-FF16C5978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4608984"/>
        <c:axId val="724605704"/>
      </c:barChart>
      <c:lineChart>
        <c:grouping val="standard"/>
        <c:varyColors val="0"/>
        <c:ser>
          <c:idx val="2"/>
          <c:order val="2"/>
          <c:tx>
            <c:strRef>
              <c:f>'Verteilung-Bedarfe'!$D$26</c:f>
              <c:strCache>
                <c:ptCount val="1"/>
                <c:pt idx="0">
                  <c:v>Deckungsgrad in %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'Verteilung-Bedarfe'!$A$27:$A$41</c:f>
              <c:strCache>
                <c:ptCount val="15"/>
                <c:pt idx="0">
                  <c:v>20.08.2009</c:v>
                </c:pt>
                <c:pt idx="1">
                  <c:v>19.08.2010</c:v>
                </c:pt>
                <c:pt idx="2">
                  <c:v>01.09.2011</c:v>
                </c:pt>
                <c:pt idx="3">
                  <c:v>14.09.2012</c:v>
                </c:pt>
                <c:pt idx="4">
                  <c:v>22.08.2013</c:v>
                </c:pt>
                <c:pt idx="5">
                  <c:v>22.09.2014</c:v>
                </c:pt>
                <c:pt idx="6">
                  <c:v>15.09.2015</c:v>
                </c:pt>
                <c:pt idx="7">
                  <c:v>18.08.2016</c:v>
                </c:pt>
                <c:pt idx="8">
                  <c:v>17.08.2017</c:v>
                </c:pt>
                <c:pt idx="9">
                  <c:v>23.08.2018</c:v>
                </c:pt>
                <c:pt idx="10">
                  <c:v>29.08.2019</c:v>
                </c:pt>
                <c:pt idx="11">
                  <c:v>10.09.2020</c:v>
                </c:pt>
                <c:pt idx="12">
                  <c:v>16.09.2021</c:v>
                </c:pt>
                <c:pt idx="13">
                  <c:v>08.09.2022</c:v>
                </c:pt>
                <c:pt idx="14">
                  <c:v>31.08.2023 *)</c:v>
                </c:pt>
              </c:strCache>
            </c:strRef>
          </c:cat>
          <c:val>
            <c:numRef>
              <c:f>'Verteilung-Bedarfe'!$D$27:$D$41</c:f>
              <c:numCache>
                <c:formatCode>0.0%</c:formatCode>
                <c:ptCount val="15"/>
                <c:pt idx="0">
                  <c:v>1.0907663019839606</c:v>
                </c:pt>
                <c:pt idx="1">
                  <c:v>1.0958516720606712</c:v>
                </c:pt>
                <c:pt idx="2">
                  <c:v>1.1155422933498933</c:v>
                </c:pt>
                <c:pt idx="3">
                  <c:v>1.1258737392540747</c:v>
                </c:pt>
                <c:pt idx="4">
                  <c:v>1.1429325744891206</c:v>
                </c:pt>
                <c:pt idx="5">
                  <c:v>1.152655925928106</c:v>
                </c:pt>
                <c:pt idx="6">
                  <c:v>1.1571282344997922</c:v>
                </c:pt>
                <c:pt idx="7">
                  <c:v>1.168650475105774</c:v>
                </c:pt>
                <c:pt idx="8">
                  <c:v>1.1879424819036966</c:v>
                </c:pt>
                <c:pt idx="9">
                  <c:v>1.2003168931671215</c:v>
                </c:pt>
                <c:pt idx="10">
                  <c:v>1.2115139786922904</c:v>
                </c:pt>
                <c:pt idx="11">
                  <c:v>1.2064081202684773</c:v>
                </c:pt>
                <c:pt idx="12">
                  <c:v>1.1913496354762749</c:v>
                </c:pt>
                <c:pt idx="13">
                  <c:v>1.1767738196749513</c:v>
                </c:pt>
                <c:pt idx="14">
                  <c:v>1.1856176164111836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66-4E94-A788-FF16C5978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4609968"/>
        <c:axId val="724609640"/>
      </c:lineChart>
      <c:catAx>
        <c:axId val="72460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24605704"/>
        <c:crosses val="autoZero"/>
        <c:auto val="1"/>
        <c:lblAlgn val="ctr"/>
        <c:lblOffset val="100"/>
        <c:noMultiLvlLbl val="0"/>
      </c:catAx>
      <c:valAx>
        <c:axId val="72460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24608984"/>
        <c:crosses val="autoZero"/>
        <c:crossBetween val="between"/>
      </c:valAx>
      <c:valAx>
        <c:axId val="724609640"/>
        <c:scaling>
          <c:orientation val="minMax"/>
          <c:min val="1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24609968"/>
        <c:crosses val="max"/>
        <c:crossBetween val="between"/>
      </c:valAx>
      <c:catAx>
        <c:axId val="7246099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246096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0.83196</cdr:x>
      <cdr:y>0.12858</cdr:y>
    </cdr:from>
    <cdr:to>
      <cdr:x>0.96735</cdr:x>
      <cdr:y>0.33472</cdr:y>
    </cdr:to>
    <cdr:sp macro="" textlink="">
      <cdr:nvSpPr>
        <cdr:cNvPr id="3" name="Ellipse 2">
          <a:extLst xmlns:a="http://schemas.openxmlformats.org/drawingml/2006/main">
            <a:ext uri="{FF2B5EF4-FFF2-40B4-BE49-F238E27FC236}">
              <a16:creationId xmlns:a16="http://schemas.microsoft.com/office/drawing/2014/main" id="{7147FF31-7019-49D4-BC66-E7380E0999CB}"/>
            </a:ext>
          </a:extLst>
        </cdr:cNvPr>
        <cdr:cNvSpPr/>
      </cdr:nvSpPr>
      <cdr:spPr>
        <a:xfrm xmlns:a="http://schemas.openxmlformats.org/drawingml/2006/main">
          <a:off x="7661835" y="741082"/>
          <a:ext cx="1246924" cy="118809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de-DE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5479" cy="51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164" y="0"/>
            <a:ext cx="3075479" cy="51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0755"/>
            <a:ext cx="3075479" cy="51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164" y="9720755"/>
            <a:ext cx="3075479" cy="51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2B08EE4-FBB5-44B6-8D5F-0DCA56237936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90953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5479" cy="51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164" y="0"/>
            <a:ext cx="3075479" cy="51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214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599" y="4862016"/>
            <a:ext cx="5680104" cy="4605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755"/>
            <a:ext cx="3075479" cy="51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164" y="9720755"/>
            <a:ext cx="3075479" cy="51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04D0243-313D-4306-8F29-9537B7C8787E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28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4D0243-313D-4306-8F29-9537B7C8787E}" type="slidenum">
              <a:rPr lang="de-DE" altLang="de-DE" smtClean="0"/>
              <a:pPr>
                <a:defRPr/>
              </a:pPr>
              <a:t>2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85247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sz="1800" dirty="0">
              <a:effectLst/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4D0243-313D-4306-8F29-9537B7C8787E}" type="slidenum">
              <a:rPr lang="de-DE" altLang="de-DE" smtClean="0"/>
              <a:pPr>
                <a:defRPr/>
              </a:pPr>
              <a:t>10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498578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4D0243-313D-4306-8F29-9537B7C8787E}" type="slidenum">
              <a:rPr lang="de-DE" altLang="de-DE" smtClean="0"/>
              <a:pPr>
                <a:defRPr/>
              </a:pPr>
              <a:t>11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94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5454651" y="69851"/>
            <a:ext cx="6722533" cy="430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83586" y="4437127"/>
            <a:ext cx="9118771" cy="1362076"/>
          </a:xfrm>
          <a:prstGeom prst="rect">
            <a:avLst/>
          </a:prstGeom>
        </p:spPr>
        <p:txBody>
          <a:bodyPr anchor="t"/>
          <a:lstStyle>
            <a:lvl1pPr algn="l">
              <a:defRPr sz="2800" b="0" cap="none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783586" y="2906713"/>
            <a:ext cx="911877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de-DE" sz="2800" b="1" cap="none" baseline="0" dirty="0">
                <a:solidFill>
                  <a:srgbClr val="E50046"/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13012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normal Text 20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FC6FB8F1-5EBA-4CAB-846B-CEC0B7E3B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3586" y="1700784"/>
            <a:ext cx="8929116" cy="47525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742950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0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2pPr>
            <a:lvl3pPr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3pPr>
            <a:lvl4pPr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4pPr>
            <a:lvl5pPr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3462FD7A-8733-4CCE-93D3-0876E831F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479298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8D36AAA-198B-4115-8FB2-F43D2C3B6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584" y="980694"/>
            <a:ext cx="8929116" cy="522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6982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BA288959-1C95-4856-A38A-194E9E62C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586" y="984216"/>
            <a:ext cx="9073134" cy="522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C70AC117-8090-4B7D-AEF7-C3E0F2895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3586" y="1700784"/>
            <a:ext cx="4464558" cy="52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3919644-CDD9-404C-8F89-F5DEFF8BD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3586" y="2417352"/>
            <a:ext cx="4464558" cy="37310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  <a:lvl2pPr marL="742950" indent="-285750">
              <a:buFont typeface="Arial" pitchFamily="34" charset="0"/>
              <a:buChar char="•"/>
              <a:defRPr sz="2000">
                <a:latin typeface="+mn-lt"/>
              </a:defRPr>
            </a:lvl2pPr>
            <a:lvl3pPr marL="1143000" indent="-228600">
              <a:buFont typeface="Symbol" pitchFamily="18" charset="2"/>
              <a:buChar char="-"/>
              <a:defRPr sz="2000">
                <a:latin typeface="+mn-lt"/>
              </a:defRPr>
            </a:lvl3pPr>
            <a:lvl4pPr marL="1600200" indent="-228600">
              <a:buFont typeface="Symbol" pitchFamily="18" charset="2"/>
              <a:buChar char="-"/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52B02A1A-CB20-4835-9309-EBFA51488E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92162" y="1700784"/>
            <a:ext cx="4464558" cy="52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Inhaltsplatzhalter 5">
            <a:extLst>
              <a:ext uri="{FF2B5EF4-FFF2-40B4-BE49-F238E27FC236}">
                <a16:creationId xmlns:a16="http://schemas.microsoft.com/office/drawing/2014/main" id="{39A9FAF1-F34C-4C5A-ACF3-6E25E1152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392162" y="2417353"/>
            <a:ext cx="4464558" cy="3726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  <a:lvl2pPr marL="742950" indent="-285750">
              <a:buFont typeface="Arial" pitchFamily="34" charset="0"/>
              <a:buChar char="•"/>
              <a:defRPr sz="2000">
                <a:latin typeface="+mn-lt"/>
              </a:defRPr>
            </a:lvl2pPr>
            <a:lvl3pPr marL="1143000" indent="-228600">
              <a:buFont typeface="Symbol" pitchFamily="18" charset="2"/>
              <a:buChar char="-"/>
              <a:defRPr sz="2000">
                <a:latin typeface="+mn-lt"/>
              </a:defRPr>
            </a:lvl3pPr>
            <a:lvl4pPr marL="1600200" indent="-228600">
              <a:buFont typeface="Symbol" pitchFamily="18" charset="2"/>
              <a:buChar char="-"/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Foliennummernplatzhalter 6">
            <a:extLst>
              <a:ext uri="{FF2B5EF4-FFF2-40B4-BE49-F238E27FC236}">
                <a16:creationId xmlns:a16="http://schemas.microsoft.com/office/drawing/2014/main" id="{F87C3A4E-FEE5-42B7-A105-C63F79DF20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6489827"/>
            <a:ext cx="479298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0335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3462FD7A-8733-4CCE-93D3-0876E831F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479298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8D36AAA-198B-4115-8FB2-F43D2C3B6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584" y="980694"/>
            <a:ext cx="8929116" cy="522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2089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ur Li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F2733DD2-B195-4316-9E13-0A5509F38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479298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141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öllig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6CEB567-B5C3-4A82-842B-EA650C4CB1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800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FC9C47EA-77C6-4896-9344-5C178A3B2E84}"/>
              </a:ext>
            </a:extLst>
          </p:cNvPr>
          <p:cNvSpPr/>
          <p:nvPr userDrawn="1"/>
        </p:nvSpPr>
        <p:spPr>
          <a:xfrm>
            <a:off x="2783586" y="548640"/>
            <a:ext cx="9413165" cy="45719"/>
          </a:xfrm>
          <a:prstGeom prst="rect">
            <a:avLst/>
          </a:prstGeom>
          <a:solidFill>
            <a:srgbClr val="CA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CD8B822-FCED-4E5F-A09F-19E3780ABB4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19362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0" r:id="rId2"/>
    <p:sldLayoutId id="2147484161" r:id="rId3"/>
    <p:sldLayoutId id="2147484166" r:id="rId4"/>
    <p:sldLayoutId id="2147484164" r:id="rId5"/>
    <p:sldLayoutId id="2147484163" r:id="rId6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157BAB1-E348-4CF6-81F9-344D579AF501}"/>
              </a:ext>
            </a:extLst>
          </p:cNvPr>
          <p:cNvSpPr txBox="1"/>
          <p:nvPr/>
        </p:nvSpPr>
        <p:spPr>
          <a:xfrm>
            <a:off x="3071664" y="1916832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Pressekonferenz zum</a:t>
            </a:r>
          </a:p>
          <a:p>
            <a:r>
              <a:rPr lang="de-DE" b="1" dirty="0"/>
              <a:t>Start ins 2. Schulhalbjahr 2023/2024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96AE7AA-DC09-4128-88D5-8CE19B0C9A3D}"/>
              </a:ext>
            </a:extLst>
          </p:cNvPr>
          <p:cNvSpPr txBox="1"/>
          <p:nvPr/>
        </p:nvSpPr>
        <p:spPr>
          <a:xfrm>
            <a:off x="3071664" y="3198167"/>
            <a:ext cx="374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Zahlen, Daten und Fakten</a:t>
            </a:r>
          </a:p>
        </p:txBody>
      </p:sp>
    </p:spTree>
    <p:extLst>
      <p:ext uri="{BB962C8B-B14F-4D97-AF65-F5344CB8AC3E}">
        <p14:creationId xmlns:p14="http://schemas.microsoft.com/office/powerpoint/2010/main" val="3145069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8648848-50BC-47BB-8319-9F4E681CF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2D28F80-CA0D-4BC4-ACD1-226E1C87F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44624"/>
            <a:ext cx="8929116" cy="522000"/>
          </a:xfrm>
        </p:spPr>
        <p:txBody>
          <a:bodyPr/>
          <a:lstStyle/>
          <a:p>
            <a:r>
              <a:rPr lang="de-DE" sz="2400" dirty="0"/>
              <a:t>Herausforderungen bei der Unterrichtsversorgung</a:t>
            </a:r>
            <a:br>
              <a:rPr lang="de-DE" dirty="0"/>
            </a:b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C8652D3-A144-4268-A840-3F60923DD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814" y="723011"/>
            <a:ext cx="8302752" cy="576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66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B5E677C-03DD-4A51-8E3F-6C73B1AEC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9FB9F2FF-D44A-454C-B917-F5E79CD01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499" y="1124297"/>
            <a:ext cx="8635125" cy="4752975"/>
          </a:xfrm>
        </p:spPr>
      </p:pic>
    </p:spTree>
    <p:extLst>
      <p:ext uri="{BB962C8B-B14F-4D97-AF65-F5344CB8AC3E}">
        <p14:creationId xmlns:p14="http://schemas.microsoft.com/office/powerpoint/2010/main" val="831202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B86B9BD-23B0-4C30-8300-04BE779BF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8AF5F2E-35FE-4B3E-8874-D8C90E92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203" y="44624"/>
            <a:ext cx="8929116" cy="522000"/>
          </a:xfrm>
        </p:spPr>
        <p:txBody>
          <a:bodyPr/>
          <a:lstStyle/>
          <a:p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Herausforderungen bei der Unterrichtsversorgung</a:t>
            </a:r>
            <a:endParaRPr lang="de-DE" dirty="0"/>
          </a:p>
        </p:txBody>
      </p:sp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00000000-0008-0000-0B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135719"/>
              </p:ext>
            </p:extLst>
          </p:nvPr>
        </p:nvGraphicFramePr>
        <p:xfrm>
          <a:off x="2927648" y="1484784"/>
          <a:ext cx="8929687" cy="4752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E57F0AE3-2243-4362-A0D5-057822D42F03}"/>
              </a:ext>
            </a:extLst>
          </p:cNvPr>
          <p:cNvSpPr txBox="1"/>
          <p:nvPr/>
        </p:nvSpPr>
        <p:spPr>
          <a:xfrm>
            <a:off x="3504407" y="772559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Die Herausforderungen werden größer…….</a:t>
            </a:r>
          </a:p>
        </p:txBody>
      </p:sp>
    </p:spTree>
    <p:extLst>
      <p:ext uri="{BB962C8B-B14F-4D97-AF65-F5344CB8AC3E}">
        <p14:creationId xmlns:p14="http://schemas.microsoft.com/office/powerpoint/2010/main" val="1638241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29940B6-D96E-450E-9D0B-3E6C4ABFC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5577" y="2096559"/>
            <a:ext cx="8929116" cy="439253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F67935E-AAB6-4159-96A8-3B4D133C4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2DEA46A-8D8F-4C08-ADF0-CA3E11A6C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5577" y="44624"/>
            <a:ext cx="8929116" cy="522000"/>
          </a:xfrm>
        </p:spPr>
        <p:txBody>
          <a:bodyPr/>
          <a:lstStyle/>
          <a:p>
            <a:r>
              <a:rPr lang="de-DE" sz="2400" dirty="0"/>
              <a:t>Unterrichtsversorgung im Überblick</a:t>
            </a: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D2EE2A78-5D7A-4398-938E-58D687131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357110"/>
              </p:ext>
            </p:extLst>
          </p:nvPr>
        </p:nvGraphicFramePr>
        <p:xfrm>
          <a:off x="3334692" y="980718"/>
          <a:ext cx="8089900" cy="5256594"/>
        </p:xfrm>
        <a:graphic>
          <a:graphicData uri="http://schemas.openxmlformats.org/drawingml/2006/table">
            <a:tbl>
              <a:tblPr/>
              <a:tblGrid>
                <a:gridCol w="1155700">
                  <a:extLst>
                    <a:ext uri="{9D8B030D-6E8A-4147-A177-3AD203B41FA5}">
                      <a16:colId xmlns:a16="http://schemas.microsoft.com/office/drawing/2014/main" val="2927764812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3798283931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537592267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4039211970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2434338657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52069013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2926668266"/>
                    </a:ext>
                  </a:extLst>
                </a:gridCol>
              </a:tblGrid>
              <a:tr h="785466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Stichtag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Schülerinnen und Schüler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Lehrkräfte-Soll-Stunden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Lehrkräfte-Ist-Stunden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Soll-Std. pro Schüler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Ist-Std. pro Schüler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UV in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430711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830.816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1.263.024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1.287.988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102,0%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625659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815.082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1.284.470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1.296.789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101,0%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182475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802.121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1.298.579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1.311.599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101,0%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570651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792.428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1.310.260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1.303.136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99,5%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835822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793.585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1.337.868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1.323.056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98,9%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847286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785.758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1.341.619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1.323.728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1,707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98,7%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80333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776.608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1.329.450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1.321.840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1,712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1,702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99,4%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848388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768.276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1.333.672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1.328.862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1,736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effectLst/>
                          <a:latin typeface="+mj-lt"/>
                        </a:rPr>
                        <a:t>1,730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99,6%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743412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785.200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1.356.100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1.343.117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1,727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effectLst/>
                          <a:latin typeface="+mj-lt"/>
                        </a:rPr>
                        <a:t>1,711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886666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787.359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1.373.340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1.338.181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1,744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effectLst/>
                          <a:latin typeface="+mj-lt"/>
                        </a:rPr>
                        <a:t>1,700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97,4%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895958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effectLst/>
                          <a:latin typeface="+mj-lt"/>
                        </a:rPr>
                        <a:t>812.412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1.397.346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1.345.410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1,720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1,656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96,3%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714640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821.376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1.418.514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1.374.144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1,727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1,673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96,9%</a:t>
                      </a:r>
                      <a:endParaRPr lang="de-DE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958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09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B86B9BD-23B0-4C30-8300-04BE779BF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8AF5F2E-35FE-4B3E-8874-D8C90E92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508" y="44624"/>
            <a:ext cx="8929116" cy="1412776"/>
          </a:xfrm>
        </p:spPr>
        <p:txBody>
          <a:bodyPr/>
          <a:lstStyle/>
          <a:p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Herausforderungen bei der Unterrichtsversorgung</a:t>
            </a:r>
            <a:b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b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                </a:t>
            </a:r>
            <a:r>
              <a:rPr kumimoji="0" 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Erfolgreiche Einstellungsverfahren – 14.08.2023</a:t>
            </a:r>
            <a:endParaRPr lang="de-DE" sz="1800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F6B09D84-6FBE-47C1-A408-446D328FEF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4078566"/>
              </p:ext>
            </p:extLst>
          </p:nvPr>
        </p:nvGraphicFramePr>
        <p:xfrm>
          <a:off x="3071664" y="1554484"/>
          <a:ext cx="8706123" cy="4466804"/>
        </p:xfrm>
        <a:graphic>
          <a:graphicData uri="http://schemas.openxmlformats.org/drawingml/2006/table">
            <a:tbl>
              <a:tblPr firstRow="1" firstCol="1" bandRow="1"/>
              <a:tblGrid>
                <a:gridCol w="1166138">
                  <a:extLst>
                    <a:ext uri="{9D8B030D-6E8A-4147-A177-3AD203B41FA5}">
                      <a16:colId xmlns:a16="http://schemas.microsoft.com/office/drawing/2014/main" val="3310183690"/>
                    </a:ext>
                  </a:extLst>
                </a:gridCol>
                <a:gridCol w="1010164">
                  <a:extLst>
                    <a:ext uri="{9D8B030D-6E8A-4147-A177-3AD203B41FA5}">
                      <a16:colId xmlns:a16="http://schemas.microsoft.com/office/drawing/2014/main" val="3513266715"/>
                    </a:ext>
                  </a:extLst>
                </a:gridCol>
                <a:gridCol w="1088151">
                  <a:extLst>
                    <a:ext uri="{9D8B030D-6E8A-4147-A177-3AD203B41FA5}">
                      <a16:colId xmlns:a16="http://schemas.microsoft.com/office/drawing/2014/main" val="3782325044"/>
                    </a:ext>
                  </a:extLst>
                </a:gridCol>
                <a:gridCol w="1088151">
                  <a:extLst>
                    <a:ext uri="{9D8B030D-6E8A-4147-A177-3AD203B41FA5}">
                      <a16:colId xmlns:a16="http://schemas.microsoft.com/office/drawing/2014/main" val="828917991"/>
                    </a:ext>
                  </a:extLst>
                </a:gridCol>
                <a:gridCol w="975298">
                  <a:extLst>
                    <a:ext uri="{9D8B030D-6E8A-4147-A177-3AD203B41FA5}">
                      <a16:colId xmlns:a16="http://schemas.microsoft.com/office/drawing/2014/main" val="1731101379"/>
                    </a:ext>
                  </a:extLst>
                </a:gridCol>
                <a:gridCol w="1301009">
                  <a:extLst>
                    <a:ext uri="{9D8B030D-6E8A-4147-A177-3AD203B41FA5}">
                      <a16:colId xmlns:a16="http://schemas.microsoft.com/office/drawing/2014/main" val="1056348096"/>
                    </a:ext>
                  </a:extLst>
                </a:gridCol>
                <a:gridCol w="988144">
                  <a:extLst>
                    <a:ext uri="{9D8B030D-6E8A-4147-A177-3AD203B41FA5}">
                      <a16:colId xmlns:a16="http://schemas.microsoft.com/office/drawing/2014/main" val="1198483088"/>
                    </a:ext>
                  </a:extLst>
                </a:gridCol>
                <a:gridCol w="1089068">
                  <a:extLst>
                    <a:ext uri="{9D8B030D-6E8A-4147-A177-3AD203B41FA5}">
                      <a16:colId xmlns:a16="http://schemas.microsoft.com/office/drawing/2014/main" val="1590580927"/>
                    </a:ext>
                  </a:extLst>
                </a:gridCol>
              </a:tblGrid>
              <a:tr h="11999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Endstand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Grund-schule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Haupt- und Real-schule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Ober-</a:t>
                      </a:r>
                      <a:b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schule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Förder-schule*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Gymnasium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Gesamt-schule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ABS </a:t>
                      </a:r>
                      <a:b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gesamt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215124"/>
                  </a:ext>
                </a:extLst>
              </a:tr>
              <a:tr h="472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RLSB BS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299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986019"/>
                  </a:ext>
                </a:extLst>
              </a:tr>
              <a:tr h="472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RLSB H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475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21757"/>
                  </a:ext>
                </a:extLst>
              </a:tr>
              <a:tr h="5145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RLSB LG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308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7244497"/>
                  </a:ext>
                </a:extLst>
              </a:tr>
              <a:tr h="472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RLSB OS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431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519730"/>
                  </a:ext>
                </a:extLst>
              </a:tr>
              <a:tr h="472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Gesamt: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437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336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1.513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827642"/>
                  </a:ext>
                </a:extLst>
              </a:tr>
              <a:tr h="8617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4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davon Einstellung im QE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de-D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de-D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de-D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de-D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de-D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</a:t>
                      </a:r>
                      <a:endParaRPr lang="de-D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862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79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B86B9BD-23B0-4C30-8300-04BE779BF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8AF5F2E-35FE-4B3E-8874-D8C90E92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508" y="44624"/>
            <a:ext cx="8929116" cy="1412776"/>
          </a:xfrm>
        </p:spPr>
        <p:txBody>
          <a:bodyPr/>
          <a:lstStyle/>
          <a:p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Herausforderungen bei der Unterrichtsversorgung</a:t>
            </a:r>
            <a:b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b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de-DE" sz="2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rPr>
              <a:t>                      </a:t>
            </a:r>
            <a:r>
              <a:rPr kumimoji="0" 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Erfolgreiche Einstellungsverfahren – 01.02.2024</a:t>
            </a:r>
            <a:endParaRPr lang="de-DE" sz="1800" dirty="0"/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C6268EA9-132D-4C31-B655-CFABDCD480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2912629"/>
              </p:ext>
            </p:extLst>
          </p:nvPr>
        </p:nvGraphicFramePr>
        <p:xfrm>
          <a:off x="3071664" y="1554485"/>
          <a:ext cx="8712968" cy="4466803"/>
        </p:xfrm>
        <a:graphic>
          <a:graphicData uri="http://schemas.openxmlformats.org/drawingml/2006/table">
            <a:tbl>
              <a:tblPr firstRow="1" firstCol="1" bandRow="1"/>
              <a:tblGrid>
                <a:gridCol w="1167054">
                  <a:extLst>
                    <a:ext uri="{9D8B030D-6E8A-4147-A177-3AD203B41FA5}">
                      <a16:colId xmlns:a16="http://schemas.microsoft.com/office/drawing/2014/main" val="1868402516"/>
                    </a:ext>
                  </a:extLst>
                </a:gridCol>
                <a:gridCol w="1010959">
                  <a:extLst>
                    <a:ext uri="{9D8B030D-6E8A-4147-A177-3AD203B41FA5}">
                      <a16:colId xmlns:a16="http://schemas.microsoft.com/office/drawing/2014/main" val="1590677116"/>
                    </a:ext>
                  </a:extLst>
                </a:gridCol>
                <a:gridCol w="1089006">
                  <a:extLst>
                    <a:ext uri="{9D8B030D-6E8A-4147-A177-3AD203B41FA5}">
                      <a16:colId xmlns:a16="http://schemas.microsoft.com/office/drawing/2014/main" val="2599487877"/>
                    </a:ext>
                  </a:extLst>
                </a:gridCol>
                <a:gridCol w="1089006">
                  <a:extLst>
                    <a:ext uri="{9D8B030D-6E8A-4147-A177-3AD203B41FA5}">
                      <a16:colId xmlns:a16="http://schemas.microsoft.com/office/drawing/2014/main" val="1780782172"/>
                    </a:ext>
                  </a:extLst>
                </a:gridCol>
                <a:gridCol w="976065">
                  <a:extLst>
                    <a:ext uri="{9D8B030D-6E8A-4147-A177-3AD203B41FA5}">
                      <a16:colId xmlns:a16="http://schemas.microsoft.com/office/drawing/2014/main" val="3916906196"/>
                    </a:ext>
                  </a:extLst>
                </a:gridCol>
                <a:gridCol w="1302032">
                  <a:extLst>
                    <a:ext uri="{9D8B030D-6E8A-4147-A177-3AD203B41FA5}">
                      <a16:colId xmlns:a16="http://schemas.microsoft.com/office/drawing/2014/main" val="3622988763"/>
                    </a:ext>
                  </a:extLst>
                </a:gridCol>
                <a:gridCol w="988921">
                  <a:extLst>
                    <a:ext uri="{9D8B030D-6E8A-4147-A177-3AD203B41FA5}">
                      <a16:colId xmlns:a16="http://schemas.microsoft.com/office/drawing/2014/main" val="2558212028"/>
                    </a:ext>
                  </a:extLst>
                </a:gridCol>
                <a:gridCol w="1089925">
                  <a:extLst>
                    <a:ext uri="{9D8B030D-6E8A-4147-A177-3AD203B41FA5}">
                      <a16:colId xmlns:a16="http://schemas.microsoft.com/office/drawing/2014/main" val="3956471118"/>
                    </a:ext>
                  </a:extLst>
                </a:gridCol>
              </a:tblGrid>
              <a:tr h="11999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Stand: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30.01.2023</a:t>
                      </a:r>
                      <a:endParaRPr lang="de-DE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Grund-schule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Haupt- und Real-schule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Ober-</a:t>
                      </a:r>
                      <a:b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schule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Förder-schule*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Gymnasium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Gesamt-schule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ABS </a:t>
                      </a:r>
                      <a:b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gesamt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440802"/>
                  </a:ext>
                </a:extLst>
              </a:tr>
              <a:tr h="472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RLSB BS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198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699155"/>
                  </a:ext>
                </a:extLst>
              </a:tr>
              <a:tr h="472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RLSB H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272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422955"/>
                  </a:ext>
                </a:extLst>
              </a:tr>
              <a:tr h="5145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RLSB LG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184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962535"/>
                  </a:ext>
                </a:extLst>
              </a:tr>
              <a:tr h="472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RLSB OS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3804232"/>
                  </a:ext>
                </a:extLst>
              </a:tr>
              <a:tr h="472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Gesamt: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245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137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149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205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879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881648"/>
                  </a:ext>
                </a:extLst>
              </a:tr>
              <a:tr h="8617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4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davon Einstellung im QE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801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74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9182A12-C216-4849-9F6F-7051AE28F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-27384"/>
            <a:ext cx="8929116" cy="720080"/>
          </a:xfrm>
        </p:spPr>
        <p:txBody>
          <a:bodyPr/>
          <a:lstStyle/>
          <a:p>
            <a:r>
              <a:rPr lang="de-DE" sz="1800" dirty="0"/>
              <a:t>Überblick über bereits an allgemein bildenden Schulen tätiges Personal im nichtlehrenden Bereich und Darstellung von deren Aufgaben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DF341F6-51E8-4EE0-ABA1-B869CF347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688" y="1149588"/>
            <a:ext cx="8218984" cy="479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90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9182A12-C216-4849-9F6F-7051AE28F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-27384"/>
            <a:ext cx="8929116" cy="720080"/>
          </a:xfrm>
        </p:spPr>
        <p:txBody>
          <a:bodyPr/>
          <a:lstStyle/>
          <a:p>
            <a:r>
              <a:rPr lang="de-DE" sz="1800" dirty="0"/>
              <a:t>Überblick über bereits an allgemein bildenden Schulen tätiges Personal im nichtlehrenden Bereich und Darstellung von deren Aufgaben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20F990E8-3F17-4465-9D05-C3CA8C9FBD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3554036"/>
              </p:ext>
            </p:extLst>
          </p:nvPr>
        </p:nvGraphicFramePr>
        <p:xfrm>
          <a:off x="2927648" y="1066800"/>
          <a:ext cx="8640960" cy="4882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6419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F67935E-AAB6-4159-96A8-3B4D133C4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3364FD1-81B8-474B-ACBB-2A102E3676E4}"/>
              </a:ext>
            </a:extLst>
          </p:cNvPr>
          <p:cNvSpPr txBox="1"/>
          <p:nvPr/>
        </p:nvSpPr>
        <p:spPr>
          <a:xfrm>
            <a:off x="2783632" y="44624"/>
            <a:ext cx="5452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Unterrichtsversorgung im Überblick</a:t>
            </a:r>
            <a:endParaRPr lang="de-DE" dirty="0"/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FEFA7018-94FF-46DE-90D6-FAB300FBF6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956855"/>
              </p:ext>
            </p:extLst>
          </p:nvPr>
        </p:nvGraphicFramePr>
        <p:xfrm>
          <a:off x="3334692" y="980718"/>
          <a:ext cx="8089900" cy="5256594"/>
        </p:xfrm>
        <a:graphic>
          <a:graphicData uri="http://schemas.openxmlformats.org/drawingml/2006/table">
            <a:tbl>
              <a:tblPr/>
              <a:tblGrid>
                <a:gridCol w="1155700">
                  <a:extLst>
                    <a:ext uri="{9D8B030D-6E8A-4147-A177-3AD203B41FA5}">
                      <a16:colId xmlns:a16="http://schemas.microsoft.com/office/drawing/2014/main" val="2927764812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3798283931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537592267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4039211970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2434338657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52069013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2926668266"/>
                    </a:ext>
                  </a:extLst>
                </a:gridCol>
              </a:tblGrid>
              <a:tr h="785466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Stichtag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Schülerinnen und Schüler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Lehrkräfte-Soll-Stunden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Lehrkräfte-Ist-Stunden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Soll-Std. pro Schüler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Ist-Std. pro Schüler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UV in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430711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830.816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1.263.024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1.287.988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1,550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102,0%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625659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815.082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1.284.470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1.296.789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101,0%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182475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802.121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1.298.579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1.311.599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101,0%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570651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792.428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1.310.260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1.303.136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99,5%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835822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793.585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1.337.868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1.323.056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98,9%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847286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785.758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1.341.619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1.323.728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1,707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98,7%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80333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776.608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1.329.450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1.321.840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1,712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1,702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99,4%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848388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768.276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1.333.672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1.328.862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1,736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effectLst/>
                          <a:latin typeface="+mj-lt"/>
                        </a:rPr>
                        <a:t>1,730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99,6%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743412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785.200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1.356.100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1.343.117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1,727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effectLst/>
                          <a:highlight>
                            <a:srgbClr val="FFFFFF"/>
                          </a:highlight>
                          <a:latin typeface="+mj-lt"/>
                        </a:rPr>
                        <a:t>1,711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886666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787.359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1.373.340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1.338.181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1,744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effectLst/>
                          <a:highlight>
                            <a:srgbClr val="FFFFFF"/>
                          </a:highlight>
                          <a:latin typeface="+mj-lt"/>
                        </a:rPr>
                        <a:t>1,700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97,4%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895958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effectLst/>
                          <a:latin typeface="+mj-lt"/>
                        </a:rPr>
                        <a:t>812.412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1.397.346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1.345.410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effectLst/>
                          <a:latin typeface="+mj-lt"/>
                        </a:rPr>
                        <a:t>1,720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effectLst/>
                          <a:highlight>
                            <a:srgbClr val="FFFFFF"/>
                          </a:highlight>
                          <a:latin typeface="+mj-lt"/>
                        </a:rPr>
                        <a:t>1,656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96,3%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714640"/>
                  </a:ext>
                </a:extLst>
              </a:tr>
              <a:tr h="372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821.376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1.418.514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1.374.144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1,727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1,673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96,9%</a:t>
                      </a:r>
                      <a:endParaRPr lang="de-DE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958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2608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B86B9BD-23B0-4C30-8300-04BE779BF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8AF5F2E-35FE-4B3E-8874-D8C90E92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44624"/>
            <a:ext cx="8929116" cy="522000"/>
          </a:xfrm>
        </p:spPr>
        <p:txBody>
          <a:bodyPr/>
          <a:lstStyle/>
          <a:p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Herausforderungen bei der Unterrichtsversorgung</a:t>
            </a:r>
            <a:endParaRPr lang="de-DE" dirty="0"/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00000000-0008-0000-09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0843660"/>
              </p:ext>
            </p:extLst>
          </p:nvPr>
        </p:nvGraphicFramePr>
        <p:xfrm>
          <a:off x="2815007" y="621017"/>
          <a:ext cx="9185649" cy="5895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180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B86B9BD-23B0-4C30-8300-04BE779BF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8AF5F2E-35FE-4B3E-8874-D8C90E92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44624"/>
            <a:ext cx="8929116" cy="522000"/>
          </a:xfrm>
        </p:spPr>
        <p:txBody>
          <a:bodyPr/>
          <a:lstStyle/>
          <a:p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Herausforderungen bei der Unterrichtsversorgung</a:t>
            </a:r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00000000-0008-0000-0A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4951647"/>
              </p:ext>
            </p:extLst>
          </p:nvPr>
        </p:nvGraphicFramePr>
        <p:xfrm>
          <a:off x="2999656" y="764704"/>
          <a:ext cx="8784976" cy="5725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5940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F67935E-AAB6-4159-96A8-3B4D133C4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2DEA46A-8D8F-4C08-ADF0-CA3E11A6C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44624"/>
            <a:ext cx="8929116" cy="648072"/>
          </a:xfrm>
        </p:spPr>
        <p:txBody>
          <a:bodyPr/>
          <a:lstStyle/>
          <a:p>
            <a:r>
              <a:rPr lang="de-DE" sz="2400" dirty="0"/>
              <a:t>Unterrichts- und Schulversorgung zum Stichtag </a:t>
            </a:r>
            <a:r>
              <a:rPr lang="de-DE" sz="2400" dirty="0">
                <a:latin typeface="+mn-lt"/>
                <a:ea typeface="+mn-ea"/>
                <a:cs typeface="+mn-cs"/>
              </a:rPr>
              <a:t>31.08.2023</a:t>
            </a:r>
            <a:br>
              <a:rPr lang="de-DE" sz="2400" dirty="0">
                <a:latin typeface="+mn-lt"/>
                <a:ea typeface="+mn-ea"/>
                <a:cs typeface="+mn-cs"/>
              </a:rPr>
            </a:br>
            <a:r>
              <a:rPr lang="de-DE" sz="2400" dirty="0"/>
              <a:t> </a:t>
            </a:r>
          </a:p>
        </p:txBody>
      </p:sp>
      <p:sp>
        <p:nvSpPr>
          <p:cNvPr id="7" name="Sprechblase: rechteckig mit abgerundeten Ecken 6">
            <a:extLst>
              <a:ext uri="{FF2B5EF4-FFF2-40B4-BE49-F238E27FC236}">
                <a16:creationId xmlns:a16="http://schemas.microsoft.com/office/drawing/2014/main" id="{D4C443FB-D47A-4BFD-85EC-0F814313C52C}"/>
              </a:ext>
            </a:extLst>
          </p:cNvPr>
          <p:cNvSpPr/>
          <p:nvPr/>
        </p:nvSpPr>
        <p:spPr>
          <a:xfrm>
            <a:off x="7946340" y="980728"/>
            <a:ext cx="2974196" cy="1440160"/>
          </a:xfrm>
          <a:prstGeom prst="wedgeRoundRectCallout">
            <a:avLst>
              <a:gd name="adj1" fmla="val -46276"/>
              <a:gd name="adj2" fmla="val 7043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UV </a:t>
            </a:r>
            <a:r>
              <a:rPr lang="de-DE" sz="2000" dirty="0">
                <a:solidFill>
                  <a:srgbClr val="00B050"/>
                </a:solidFill>
                <a:sym typeface="Wingdings" panose="05000000000000000000" pitchFamily="2" charset="2"/>
              </a:rPr>
              <a:t></a:t>
            </a:r>
            <a:endParaRPr lang="de-DE" sz="2000" dirty="0">
              <a:solidFill>
                <a:srgbClr val="00B050"/>
              </a:solidFill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</a:rPr>
              <a:t>um 0,6%-Punkte </a:t>
            </a:r>
            <a:br>
              <a:rPr lang="de-DE" sz="2000" dirty="0">
                <a:solidFill>
                  <a:schemeClr val="tx1"/>
                </a:solidFill>
              </a:rPr>
            </a:br>
            <a:r>
              <a:rPr lang="de-DE" sz="2000" b="1" dirty="0">
                <a:solidFill>
                  <a:schemeClr val="tx1"/>
                </a:solidFill>
              </a:rPr>
              <a:t>auf 96,9% verbessert</a:t>
            </a:r>
          </a:p>
        </p:txBody>
      </p:sp>
      <p:sp>
        <p:nvSpPr>
          <p:cNvPr id="8" name="Sprechblase: rechteckig mit abgerundeten Ecken 7">
            <a:extLst>
              <a:ext uri="{FF2B5EF4-FFF2-40B4-BE49-F238E27FC236}">
                <a16:creationId xmlns:a16="http://schemas.microsoft.com/office/drawing/2014/main" id="{CA8BA995-B965-426E-A7DA-C570227B29DE}"/>
              </a:ext>
            </a:extLst>
          </p:cNvPr>
          <p:cNvSpPr/>
          <p:nvPr/>
        </p:nvSpPr>
        <p:spPr>
          <a:xfrm>
            <a:off x="2783632" y="3645024"/>
            <a:ext cx="2736304" cy="1440160"/>
          </a:xfrm>
          <a:prstGeom prst="wedgeRoundRectCallout">
            <a:avLst>
              <a:gd name="adj1" fmla="val 44103"/>
              <a:gd name="adj2" fmla="val -7242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Erneut mehr Lehrkräfte eingestellt als ausgeschieden</a:t>
            </a:r>
          </a:p>
        </p:txBody>
      </p:sp>
      <p:sp>
        <p:nvSpPr>
          <p:cNvPr id="9" name="Sprechblase: rechteckig mit abgerundeten Ecken 8">
            <a:extLst>
              <a:ext uri="{FF2B5EF4-FFF2-40B4-BE49-F238E27FC236}">
                <a16:creationId xmlns:a16="http://schemas.microsoft.com/office/drawing/2014/main" id="{86B49369-5EAE-4CB6-BC74-3DC95EA930FE}"/>
              </a:ext>
            </a:extLst>
          </p:cNvPr>
          <p:cNvSpPr/>
          <p:nvPr/>
        </p:nvSpPr>
        <p:spPr>
          <a:xfrm>
            <a:off x="3647728" y="980728"/>
            <a:ext cx="2974196" cy="1440160"/>
          </a:xfrm>
          <a:prstGeom prst="wedgeRoundRectCallout">
            <a:avLst>
              <a:gd name="adj1" fmla="val 43830"/>
              <a:gd name="adj2" fmla="val 7043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Lehrkräfte-Ist-Stunden </a:t>
            </a:r>
            <a:br>
              <a:rPr lang="de-DE" sz="2000" dirty="0">
                <a:solidFill>
                  <a:schemeClr val="tx1"/>
                </a:solidFill>
              </a:rPr>
            </a:br>
            <a:r>
              <a:rPr lang="de-DE" sz="2000" dirty="0">
                <a:solidFill>
                  <a:schemeClr val="tx1"/>
                </a:solidFill>
              </a:rPr>
              <a:t>pro Schüler*in </a:t>
            </a:r>
            <a:r>
              <a:rPr lang="de-DE" sz="2000" dirty="0">
                <a:solidFill>
                  <a:srgbClr val="00B050"/>
                </a:solidFill>
                <a:sym typeface="Wingdings" panose="05000000000000000000" pitchFamily="2" charset="2"/>
              </a:rPr>
              <a:t>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br>
              <a:rPr lang="de-DE" sz="2000" dirty="0">
                <a:solidFill>
                  <a:schemeClr val="tx1"/>
                </a:solidFill>
              </a:rPr>
            </a:br>
            <a:r>
              <a:rPr lang="de-DE" sz="2000" b="1" dirty="0">
                <a:solidFill>
                  <a:schemeClr val="tx1"/>
                </a:solidFill>
              </a:rPr>
              <a:t>auf 1,673 gestiegen</a:t>
            </a:r>
            <a:br>
              <a:rPr lang="de-DE" sz="2000" b="1" dirty="0">
                <a:solidFill>
                  <a:schemeClr val="tx1"/>
                </a:solidFill>
              </a:rPr>
            </a:br>
            <a:r>
              <a:rPr lang="de-DE" sz="1600" dirty="0">
                <a:solidFill>
                  <a:schemeClr val="tx1"/>
                </a:solidFill>
              </a:rPr>
              <a:t>(1,656 im Vorjahr)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Sprechblase: rechteckig mit abgerundeten Ecken 9">
            <a:extLst>
              <a:ext uri="{FF2B5EF4-FFF2-40B4-BE49-F238E27FC236}">
                <a16:creationId xmlns:a16="http://schemas.microsoft.com/office/drawing/2014/main" id="{025C74CA-F721-4159-B423-8FB328B5E471}"/>
              </a:ext>
            </a:extLst>
          </p:cNvPr>
          <p:cNvSpPr/>
          <p:nvPr/>
        </p:nvSpPr>
        <p:spPr>
          <a:xfrm>
            <a:off x="5807968" y="3573016"/>
            <a:ext cx="3024336" cy="1440160"/>
          </a:xfrm>
          <a:prstGeom prst="wedgeRoundRectCallout">
            <a:avLst>
              <a:gd name="adj1" fmla="val -17415"/>
              <a:gd name="adj2" fmla="val -6520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Lehrkräfte-Ist-Stunden </a:t>
            </a:r>
            <a:r>
              <a:rPr lang="de-DE" sz="2000" b="1" dirty="0">
                <a:solidFill>
                  <a:schemeClr val="tx1"/>
                </a:solidFill>
              </a:rPr>
              <a:t>mit 1.374.144 Stunden auf Höchststand</a:t>
            </a:r>
          </a:p>
        </p:txBody>
      </p:sp>
      <p:sp>
        <p:nvSpPr>
          <p:cNvPr id="11" name="Sprechblase: rechteckig mit abgerundeten Ecken 10">
            <a:extLst>
              <a:ext uri="{FF2B5EF4-FFF2-40B4-BE49-F238E27FC236}">
                <a16:creationId xmlns:a16="http://schemas.microsoft.com/office/drawing/2014/main" id="{1B138873-E926-4792-8016-6E62D0531026}"/>
              </a:ext>
            </a:extLst>
          </p:cNvPr>
          <p:cNvSpPr/>
          <p:nvPr/>
        </p:nvSpPr>
        <p:spPr>
          <a:xfrm>
            <a:off x="9147689" y="3645024"/>
            <a:ext cx="2736304" cy="1440160"/>
          </a:xfrm>
          <a:prstGeom prst="wedgeRoundRectCallout">
            <a:avLst>
              <a:gd name="adj1" fmla="val -43238"/>
              <a:gd name="adj2" fmla="val -7025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Nichtlehrendes Personal </a:t>
            </a:r>
            <a:r>
              <a:rPr lang="de-DE" sz="2000" dirty="0">
                <a:solidFill>
                  <a:srgbClr val="00B050"/>
                </a:solidFill>
                <a:sym typeface="Wingdings" panose="05000000000000000000" pitchFamily="2" charset="2"/>
              </a:rPr>
              <a:t> </a:t>
            </a:r>
            <a:r>
              <a:rPr lang="de-DE" sz="2000" dirty="0">
                <a:solidFill>
                  <a:schemeClr val="tx1"/>
                </a:solidFill>
              </a:rPr>
              <a:t>auf </a:t>
            </a:r>
            <a:r>
              <a:rPr lang="de-DE" sz="2000" b="1" dirty="0">
                <a:solidFill>
                  <a:schemeClr val="tx1"/>
                </a:solidFill>
              </a:rPr>
              <a:t>229.722 Stunden erhöht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2" name="Flussdiagramm: Alternativer Prozess 11">
            <a:extLst>
              <a:ext uri="{FF2B5EF4-FFF2-40B4-BE49-F238E27FC236}">
                <a16:creationId xmlns:a16="http://schemas.microsoft.com/office/drawing/2014/main" id="{CB7F7094-A39D-4FB0-BB17-63757B94D7CD}"/>
              </a:ext>
            </a:extLst>
          </p:cNvPr>
          <p:cNvSpPr/>
          <p:nvPr/>
        </p:nvSpPr>
        <p:spPr>
          <a:xfrm>
            <a:off x="3287688" y="2772236"/>
            <a:ext cx="8064896" cy="5127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Zahlen auf </a:t>
            </a:r>
            <a:r>
              <a:rPr lang="de-DE">
                <a:solidFill>
                  <a:schemeClr val="tx1"/>
                </a:solidFill>
              </a:rPr>
              <a:t>einen Blick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3" name="Flussdiagramm: Alternativer Prozess 12">
            <a:extLst>
              <a:ext uri="{FF2B5EF4-FFF2-40B4-BE49-F238E27FC236}">
                <a16:creationId xmlns:a16="http://schemas.microsoft.com/office/drawing/2014/main" id="{79FF0A0D-6F65-4372-B075-20FFD197D37B}"/>
              </a:ext>
            </a:extLst>
          </p:cNvPr>
          <p:cNvSpPr/>
          <p:nvPr/>
        </p:nvSpPr>
        <p:spPr>
          <a:xfrm>
            <a:off x="3287688" y="5364256"/>
            <a:ext cx="8064896" cy="6570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</a:rPr>
              <a:t>Vergleich: 2012 lag die UV bei 9.000 </a:t>
            </a:r>
            <a:r>
              <a:rPr lang="de-DE" sz="1600" dirty="0" err="1">
                <a:solidFill>
                  <a:schemeClr val="tx1"/>
                </a:solidFill>
              </a:rPr>
              <a:t>SuS</a:t>
            </a:r>
            <a:r>
              <a:rPr lang="de-DE" sz="1600" dirty="0">
                <a:solidFill>
                  <a:schemeClr val="tx1"/>
                </a:solidFill>
              </a:rPr>
              <a:t> mehr und 1,550 Lehrkräfte-Ist-Stunden pro Schüler*in bei nur 1.287.988 Ist-Stunden, entsprach aber einer UV von 102,0%  </a:t>
            </a:r>
          </a:p>
        </p:txBody>
      </p:sp>
    </p:spTree>
    <p:extLst>
      <p:ext uri="{BB962C8B-B14F-4D97-AF65-F5344CB8AC3E}">
        <p14:creationId xmlns:p14="http://schemas.microsoft.com/office/powerpoint/2010/main" val="2167896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157BAB1-E348-4CF6-81F9-344D579AF501}"/>
              </a:ext>
            </a:extLst>
          </p:cNvPr>
          <p:cNvSpPr txBox="1"/>
          <p:nvPr/>
        </p:nvSpPr>
        <p:spPr>
          <a:xfrm>
            <a:off x="3071664" y="1916832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Pressekonferenz zum</a:t>
            </a:r>
          </a:p>
          <a:p>
            <a:r>
              <a:rPr lang="de-DE" b="1" dirty="0"/>
              <a:t>Start ins 2. Schulhalbjahr 2023/2024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96AE7AA-DC09-4128-88D5-8CE19B0C9A3D}"/>
              </a:ext>
            </a:extLst>
          </p:cNvPr>
          <p:cNvSpPr txBox="1"/>
          <p:nvPr/>
        </p:nvSpPr>
        <p:spPr>
          <a:xfrm>
            <a:off x="3071664" y="3198167"/>
            <a:ext cx="5261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Vielen Dank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3951057496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Benutzerdefiniert 2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92D050"/>
      </a:accent2>
      <a:accent3>
        <a:srgbClr val="F2F2F2"/>
      </a:accent3>
      <a:accent4>
        <a:srgbClr val="000000"/>
      </a:accent4>
      <a:accent5>
        <a:srgbClr val="D8D8D8"/>
      </a:accent5>
      <a:accent6>
        <a:srgbClr val="7F7F7F"/>
      </a:accent6>
      <a:hlink>
        <a:srgbClr val="7F7F7F"/>
      </a:hlink>
      <a:folHlink>
        <a:srgbClr val="3399FF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2" id="{3980C1A7-5C9E-46FA-B8EA-5567FBE40130}" vid="{E7D01DC1-3A71-4D17-B6F0-9C58C137ABC1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Vorlage-PPTX-MK</Template>
  <TotalTime>0</TotalTime>
  <Words>625</Words>
  <Application>Microsoft Office PowerPoint</Application>
  <PresentationFormat>Breitbild</PresentationFormat>
  <Paragraphs>343</Paragraphs>
  <Slides>14</Slides>
  <Notes>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  <vt:variant>
        <vt:lpstr>Zielgruppenorientierte Präsentationen</vt:lpstr>
      </vt:variant>
      <vt:variant>
        <vt:i4>6</vt:i4>
      </vt:variant>
    </vt:vector>
  </HeadingPairs>
  <TitlesOfParts>
    <vt:vector size="24" baseType="lpstr">
      <vt:lpstr>Arial</vt:lpstr>
      <vt:lpstr>Calibri</vt:lpstr>
      <vt:lpstr>Symbol</vt:lpstr>
      <vt:lpstr>Standarddesign</vt:lpstr>
      <vt:lpstr>PowerPoint-Präsentation</vt:lpstr>
      <vt:lpstr>Herausforderungen bei der Unterrichtsversorgung </vt:lpstr>
      <vt:lpstr>PowerPoint-Präsentation</vt:lpstr>
      <vt:lpstr>Herausforderungen bei der Unterrichtsversorgung</vt:lpstr>
      <vt:lpstr>Unterrichtsversorgung im Überblick</vt:lpstr>
      <vt:lpstr>Herausforderungen bei der Unterrichtsversorgung                        Erfolgreiche Einstellungsverfahren – 14.08.2023</vt:lpstr>
      <vt:lpstr>Herausforderungen bei der Unterrichtsversorgung                        Erfolgreiche Einstellungsverfahren – 01.02.2024</vt:lpstr>
      <vt:lpstr>Überblick über bereits an allgemein bildenden Schulen tätiges Personal im nichtlehrenden Bereich und Darstellung von deren Aufgaben</vt:lpstr>
      <vt:lpstr>Überblick über bereits an allgemein bildenden Schulen tätiges Personal im nichtlehrenden Bereich und Darstellung von deren Aufgaben</vt:lpstr>
      <vt:lpstr>PowerPoint-Präsentation</vt:lpstr>
      <vt:lpstr>Herausforderungen bei der Unterrichtsversorgung</vt:lpstr>
      <vt:lpstr>Herausforderungen bei der Unterrichtsversorgung</vt:lpstr>
      <vt:lpstr>Unterrichts- und Schulversorgung zum Stichtag 31.08.2023  </vt:lpstr>
      <vt:lpstr>PowerPoint-Präsentation</vt:lpstr>
      <vt:lpstr>Sem GHRS</vt:lpstr>
      <vt:lpstr>Sem GHRS kompakt</vt:lpstr>
      <vt:lpstr>Sem BBS</vt:lpstr>
      <vt:lpstr>Sem BBS kompakt</vt:lpstr>
      <vt:lpstr>NLSCHB</vt:lpstr>
      <vt:lpstr>NLSCHB kompakt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Köppen-Castrop, Gudrun (MK)</dc:creator>
  <cp:lastModifiedBy>Schubert, Ulrich (MK)</cp:lastModifiedBy>
  <cp:revision>437</cp:revision>
  <dcterms:created xsi:type="dcterms:W3CDTF">2023-10-23T15:59:33Z</dcterms:created>
  <dcterms:modified xsi:type="dcterms:W3CDTF">2024-01-30T18:32:29Z</dcterms:modified>
</cp:coreProperties>
</file>