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notesSlides/notesSlide17.xml" ContentType="application/vnd.openxmlformats-officedocument.presentationml.notesSlide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55"/>
  </p:notesMasterIdLst>
  <p:handoutMasterIdLst>
    <p:handoutMasterId r:id="rId56"/>
  </p:handoutMasterIdLst>
  <p:sldIdLst>
    <p:sldId id="266" r:id="rId3"/>
    <p:sldId id="265" r:id="rId4"/>
    <p:sldId id="267" r:id="rId5"/>
    <p:sldId id="268" r:id="rId6"/>
    <p:sldId id="301" r:id="rId7"/>
    <p:sldId id="302" r:id="rId8"/>
    <p:sldId id="303" r:id="rId9"/>
    <p:sldId id="304" r:id="rId10"/>
    <p:sldId id="305" r:id="rId11"/>
    <p:sldId id="306" r:id="rId12"/>
    <p:sldId id="297" r:id="rId13"/>
    <p:sldId id="298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307" r:id="rId36"/>
    <p:sldId id="325" r:id="rId37"/>
    <p:sldId id="308" r:id="rId38"/>
    <p:sldId id="309" r:id="rId39"/>
    <p:sldId id="310" r:id="rId40"/>
    <p:sldId id="311" r:id="rId41"/>
    <p:sldId id="312" r:id="rId42"/>
    <p:sldId id="313" r:id="rId43"/>
    <p:sldId id="314" r:id="rId44"/>
    <p:sldId id="315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24" r:id="rId54"/>
  </p:sldIdLst>
  <p:sldSz cx="9144000" cy="6858000" type="screen4x3"/>
  <p:notesSz cx="6797675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259" autoAdjust="0"/>
    <p:restoredTop sz="86393" autoAdjust="0"/>
  </p:normalViewPr>
  <p:slideViewPr>
    <p:cSldViewPr snapToObjects="1">
      <p:cViewPr varScale="1">
        <p:scale>
          <a:sx n="74" d="100"/>
          <a:sy n="74" d="100"/>
        </p:scale>
        <p:origin x="6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158" d="100"/>
          <a:sy n="158" d="100"/>
        </p:scale>
        <p:origin x="-3976" y="-10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F:\Studie%20Niedersachsen\Berechnung_Niedersachsen_25_04\Berechnung%20Frage1-10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F:\Studie%20Niedersachsen\Berechnung_Niedersachsen_25_04\Berechnung%20Frage1-10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F:\Studie%20Niedersachsen\Berechnung_Niedersachsen_25_04\Berechnung%20Frage%2016-23.xlsx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F:\Studie%20Niedersachsen\Berechnung_Niedersachsen_25_04\Vereine_Sparten.xlsx" TargetMode="External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F:\Studie%20Niedersachsen\Berechnung_Niedersachsen_25_04\Vereine_Sparten.xlsx" TargetMode="External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F:\Studie%20Niedersachsen\Berechnung_Niedersachsen_25_04\Vereine_Sparten.xlsx" TargetMode="External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F:\Studie%20Niedersachsen\Berechnung_Niedersachsen_25_04\Berechnung%20Frage%2016-23.xlsx" TargetMode="External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F:\Studie%20Niedersachsen\Berechnung_Niedersachsen_25_04\Berechnung%20Frage%2016-23.xlsx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cat>
            <c:strRef>
              <c:f>'Tab.1_Anzahl GTS'!$A$2:$A$15</c:f>
              <c:strCache>
                <c:ptCount val="14"/>
                <c:pt idx="0">
                  <c:v>2002/03</c:v>
                </c:pt>
                <c:pt idx="1">
                  <c:v>2003/04</c:v>
                </c:pt>
                <c:pt idx="2">
                  <c:v>2004/05</c:v>
                </c:pt>
                <c:pt idx="3">
                  <c:v>2005/06</c:v>
                </c:pt>
                <c:pt idx="4">
                  <c:v>2006/07</c:v>
                </c:pt>
                <c:pt idx="5">
                  <c:v>2007/08</c:v>
                </c:pt>
                <c:pt idx="6">
                  <c:v>2008/09</c:v>
                </c:pt>
                <c:pt idx="7">
                  <c:v>2009/10</c:v>
                </c:pt>
                <c:pt idx="8">
                  <c:v>2010/11</c:v>
                </c:pt>
                <c:pt idx="9">
                  <c:v>2011/12</c:v>
                </c:pt>
                <c:pt idx="10">
                  <c:v>2012/13</c:v>
                </c:pt>
                <c:pt idx="11">
                  <c:v>2013/14</c:v>
                </c:pt>
                <c:pt idx="12">
                  <c:v>2014/15</c:v>
                </c:pt>
                <c:pt idx="13">
                  <c:v>2015/16</c:v>
                </c:pt>
              </c:strCache>
            </c:strRef>
          </c:cat>
          <c:val>
            <c:numRef>
              <c:f>'Tab.1_Anzahl GTS'!$B$2:$B$15</c:f>
              <c:numCache>
                <c:formatCode>General</c:formatCode>
                <c:ptCount val="14"/>
                <c:pt idx="0">
                  <c:v>156</c:v>
                </c:pt>
                <c:pt idx="1">
                  <c:v>242</c:v>
                </c:pt>
                <c:pt idx="2">
                  <c:v>299</c:v>
                </c:pt>
                <c:pt idx="3">
                  <c:v>450</c:v>
                </c:pt>
                <c:pt idx="4">
                  <c:v>504</c:v>
                </c:pt>
                <c:pt idx="5">
                  <c:v>534</c:v>
                </c:pt>
                <c:pt idx="6">
                  <c:v>655</c:v>
                </c:pt>
                <c:pt idx="7">
                  <c:v>876</c:v>
                </c:pt>
                <c:pt idx="8">
                  <c:v>1131</c:v>
                </c:pt>
                <c:pt idx="9">
                  <c:v>1311</c:v>
                </c:pt>
                <c:pt idx="10">
                  <c:v>1458</c:v>
                </c:pt>
                <c:pt idx="11">
                  <c:v>1580</c:v>
                </c:pt>
                <c:pt idx="12">
                  <c:v>1647</c:v>
                </c:pt>
                <c:pt idx="13">
                  <c:v>1675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307596784"/>
        <c:axId val="307597344"/>
      </c:barChart>
      <c:catAx>
        <c:axId val="30759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307597344"/>
        <c:crosses val="autoZero"/>
        <c:auto val="1"/>
        <c:lblAlgn val="ctr"/>
        <c:lblOffset val="100"/>
        <c:noMultiLvlLbl val="0"/>
      </c:catAx>
      <c:valAx>
        <c:axId val="3075973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3075967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'Tab. 4_O-Form'!$B$1</c:f>
              <c:strCache>
                <c:ptCount val="1"/>
                <c:pt idx="0">
                  <c:v>2013/14</c:v>
                </c:pt>
              </c:strCache>
            </c:strRef>
          </c:tx>
          <c:invertIfNegative val="0"/>
          <c:dLbls>
            <c:delete val="1"/>
          </c:dLbls>
          <c:cat>
            <c:strRef>
              <c:f>'Tab. 4_O-Form'!$A$2:$A$4</c:f>
              <c:strCache>
                <c:ptCount val="3"/>
                <c:pt idx="0">
                  <c:v>offen</c:v>
                </c:pt>
                <c:pt idx="1">
                  <c:v>teilgebunden</c:v>
                </c:pt>
                <c:pt idx="2">
                  <c:v>voll gebunden</c:v>
                </c:pt>
              </c:strCache>
            </c:strRef>
          </c:cat>
          <c:val>
            <c:numRef>
              <c:f>'Tab. 4_O-Form'!$B$2:$B$4</c:f>
              <c:numCache>
                <c:formatCode>0%</c:formatCode>
                <c:ptCount val="3"/>
                <c:pt idx="0">
                  <c:v>0.81</c:v>
                </c:pt>
                <c:pt idx="1">
                  <c:v>0.15000000000000005</c:v>
                </c:pt>
                <c:pt idx="2">
                  <c:v>4.0000000000000015E-2</c:v>
                </c:pt>
              </c:numCache>
            </c:numRef>
          </c:val>
        </c:ser>
        <c:ser>
          <c:idx val="1"/>
          <c:order val="1"/>
          <c:tx>
            <c:strRef>
              <c:f>'Tab. 4_O-Form'!$D$1</c:f>
              <c:strCache>
                <c:ptCount val="1"/>
                <c:pt idx="0">
                  <c:v>2015/16</c:v>
                </c:pt>
              </c:strCache>
            </c:strRef>
          </c:tx>
          <c:invertIfNegative val="0"/>
          <c:dLbls>
            <c:delete val="1"/>
          </c:dLbls>
          <c:cat>
            <c:strRef>
              <c:f>'Tab. 4_O-Form'!$A$2:$A$4</c:f>
              <c:strCache>
                <c:ptCount val="3"/>
                <c:pt idx="0">
                  <c:v>offen</c:v>
                </c:pt>
                <c:pt idx="1">
                  <c:v>teilgebunden</c:v>
                </c:pt>
                <c:pt idx="2">
                  <c:v>voll gebunden</c:v>
                </c:pt>
              </c:strCache>
            </c:strRef>
          </c:cat>
          <c:val>
            <c:numRef>
              <c:f>'Tab. 4_O-Form'!$D$2:$D$4</c:f>
              <c:numCache>
                <c:formatCode>0%</c:formatCode>
                <c:ptCount val="3"/>
                <c:pt idx="0">
                  <c:v>0.77000000000000024</c:v>
                </c:pt>
                <c:pt idx="1">
                  <c:v>0.2</c:v>
                </c:pt>
                <c:pt idx="2">
                  <c:v>3.0000000000000002E-2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7600144"/>
        <c:axId val="307600704"/>
      </c:barChart>
      <c:catAx>
        <c:axId val="3076001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de-DE"/>
          </a:p>
        </c:txPr>
        <c:crossAx val="307600704"/>
        <c:crosses val="autoZero"/>
        <c:auto val="1"/>
        <c:lblAlgn val="ctr"/>
        <c:lblOffset val="100"/>
        <c:noMultiLvlLbl val="0"/>
      </c:catAx>
      <c:valAx>
        <c:axId val="30760070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one"/>
        <c:crossAx val="30760014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600" b="1"/>
            </a:pPr>
            <a:endParaRPr lang="de-DE"/>
          </a:p>
        </c:txPr>
      </c:dTable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solidFill>
              <a:srgbClr val="8AB98A"/>
            </a:solidFill>
            <a:ln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rgbClr val="002060"/>
              </a:solidFill>
              <a:ln>
                <a:solidFill>
                  <a:srgbClr val="000000"/>
                </a:solidFill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2,5 %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97,5 %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'Frage 10 a'!$J$10:$J$11</c:f>
              <c:strCache>
                <c:ptCount val="2"/>
                <c:pt idx="0">
                  <c:v>keine Sportangebote</c:v>
                </c:pt>
                <c:pt idx="1">
                  <c:v>Sportangebote</c:v>
                </c:pt>
              </c:strCache>
            </c:strRef>
          </c:cat>
          <c:val>
            <c:numRef>
              <c:f>'Frage 10 a'!$K$10:$K$11</c:f>
              <c:numCache>
                <c:formatCode>####.0</c:formatCode>
                <c:ptCount val="2"/>
                <c:pt idx="0">
                  <c:v>2.4896265560166002</c:v>
                </c:pt>
                <c:pt idx="1">
                  <c:v>97.510373443983383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444170793068688"/>
          <c:y val="0.2941459569626364"/>
          <c:w val="0.35566842521132125"/>
          <c:h val="0.3782587375349119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2000"/>
      </a:pPr>
      <a:endParaRPr lang="de-DE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rgbClr val="000000"/>
              </a:solidFill>
            </a:ln>
          </c:spPr>
          <c:dPt>
            <c:idx val="0"/>
            <c:bubble3D val="0"/>
            <c:explosion val="1"/>
            <c:spPr>
              <a:solidFill>
                <a:srgbClr val="002060"/>
              </a:solidFill>
              <a:ln>
                <a:solidFill>
                  <a:srgbClr val="000000"/>
                </a:solidFill>
              </a:ln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Angebote!$K$10:$L$10</c:f>
              <c:strCache>
                <c:ptCount val="2"/>
                <c:pt idx="0">
                  <c:v>Angebote nicht-sportlich</c:v>
                </c:pt>
                <c:pt idx="1">
                  <c:v>Sportangebote</c:v>
                </c:pt>
              </c:strCache>
            </c:strRef>
          </c:cat>
          <c:val>
            <c:numRef>
              <c:f>Angebote!$K$11:$L$11</c:f>
              <c:numCache>
                <c:formatCode>####</c:formatCode>
                <c:ptCount val="2"/>
                <c:pt idx="0" formatCode="General">
                  <c:v>2574</c:v>
                </c:pt>
                <c:pt idx="1">
                  <c:v>1229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198715865952001"/>
          <c:y val="0.20733951016936841"/>
          <c:w val="0.39802967385175231"/>
          <c:h val="0.55187163112145088"/>
        </c:manualLayout>
      </c:layout>
      <c:overlay val="0"/>
      <c:txPr>
        <a:bodyPr/>
        <a:lstStyle/>
        <a:p>
          <a:pPr>
            <a:defRPr sz="2000"/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Vereinskooperation!$J$11</c:f>
              <c:strCache>
                <c:ptCount val="1"/>
                <c:pt idx="0">
                  <c:v>Kooperation Sportverein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Vereinskooperation!$K$10:$O$10</c:f>
              <c:strCache>
                <c:ptCount val="5"/>
                <c:pt idx="0">
                  <c:v>ländlicher Raum</c:v>
                </c:pt>
                <c:pt idx="1">
                  <c:v>Kleinstadt </c:v>
                </c:pt>
                <c:pt idx="2">
                  <c:v>Mittelstadt </c:v>
                </c:pt>
                <c:pt idx="3">
                  <c:v>Großstadt </c:v>
                </c:pt>
                <c:pt idx="4">
                  <c:v>gesamt</c:v>
                </c:pt>
              </c:strCache>
            </c:strRef>
          </c:cat>
          <c:val>
            <c:numRef>
              <c:f>Vereinskooperation!$K$11:$O$11</c:f>
              <c:numCache>
                <c:formatCode>General</c:formatCode>
                <c:ptCount val="5"/>
                <c:pt idx="0">
                  <c:v>66</c:v>
                </c:pt>
                <c:pt idx="1">
                  <c:v>27</c:v>
                </c:pt>
                <c:pt idx="2">
                  <c:v>41</c:v>
                </c:pt>
                <c:pt idx="3">
                  <c:v>19</c:v>
                </c:pt>
                <c:pt idx="4">
                  <c:v>153</c:v>
                </c:pt>
              </c:numCache>
            </c:numRef>
          </c:val>
        </c:ser>
        <c:ser>
          <c:idx val="1"/>
          <c:order val="1"/>
          <c:tx>
            <c:strRef>
              <c:f>Vereinskooperation!$J$12</c:f>
              <c:strCache>
                <c:ptCount val="1"/>
                <c:pt idx="0">
                  <c:v>keine Kooperation Sportverein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Vereinskooperation!$K$10:$O$10</c:f>
              <c:strCache>
                <c:ptCount val="5"/>
                <c:pt idx="0">
                  <c:v>ländlicher Raum</c:v>
                </c:pt>
                <c:pt idx="1">
                  <c:v>Kleinstadt </c:v>
                </c:pt>
                <c:pt idx="2">
                  <c:v>Mittelstadt </c:v>
                </c:pt>
                <c:pt idx="3">
                  <c:v>Großstadt </c:v>
                </c:pt>
                <c:pt idx="4">
                  <c:v>gesamt</c:v>
                </c:pt>
              </c:strCache>
            </c:strRef>
          </c:cat>
          <c:val>
            <c:numRef>
              <c:f>Vereinskooperation!$K$12:$O$12</c:f>
              <c:numCache>
                <c:formatCode>General</c:formatCode>
                <c:ptCount val="5"/>
                <c:pt idx="0">
                  <c:v>41</c:v>
                </c:pt>
                <c:pt idx="1">
                  <c:v>17</c:v>
                </c:pt>
                <c:pt idx="2">
                  <c:v>15</c:v>
                </c:pt>
                <c:pt idx="3">
                  <c:v>4</c:v>
                </c:pt>
                <c:pt idx="4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311552"/>
        <c:axId val="76310992"/>
      </c:barChart>
      <c:catAx>
        <c:axId val="76311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6310992"/>
        <c:crosses val="autoZero"/>
        <c:auto val="1"/>
        <c:lblAlgn val="ctr"/>
        <c:lblOffset val="100"/>
        <c:noMultiLvlLbl val="0"/>
      </c:catAx>
      <c:valAx>
        <c:axId val="7631099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76311552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64884904502136298"/>
          <c:y val="0.37717265131460487"/>
          <c:w val="0.35115099759030605"/>
          <c:h val="0.25173639710530249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600"/>
      </a:pPr>
      <a:endParaRPr lang="de-D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8AB98A"/>
            </a:solidFill>
            <a:ln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Tabelle7!$A$1:$H$1</c:f>
              <c:strCache>
                <c:ptCount val="8"/>
                <c:pt idx="0">
                  <c:v>bis 50</c:v>
                </c:pt>
                <c:pt idx="1">
                  <c:v>51-100</c:v>
                </c:pt>
                <c:pt idx="2">
                  <c:v>101-250</c:v>
                </c:pt>
                <c:pt idx="3">
                  <c:v>251-500</c:v>
                </c:pt>
                <c:pt idx="4">
                  <c:v>501-1.000</c:v>
                </c:pt>
                <c:pt idx="5">
                  <c:v>1.001-2.000</c:v>
                </c:pt>
                <c:pt idx="6">
                  <c:v>2.001-3.000</c:v>
                </c:pt>
                <c:pt idx="7">
                  <c:v>über 3.000</c:v>
                </c:pt>
              </c:strCache>
            </c:strRef>
          </c:cat>
          <c:val>
            <c:numRef>
              <c:f>Tabelle7!$A$2:$H$2</c:f>
              <c:numCache>
                <c:formatCode>0.0%</c:formatCode>
                <c:ptCount val="8"/>
                <c:pt idx="0">
                  <c:v>0.20200000000000001</c:v>
                </c:pt>
                <c:pt idx="1">
                  <c:v>0.18800000000000003</c:v>
                </c:pt>
                <c:pt idx="2">
                  <c:v>0.29000000000000004</c:v>
                </c:pt>
                <c:pt idx="3">
                  <c:v>0.16800000000000001</c:v>
                </c:pt>
                <c:pt idx="4">
                  <c:v>9.9000000000000019E-2</c:v>
                </c:pt>
                <c:pt idx="5">
                  <c:v>4.3000000000000003E-2</c:v>
                </c:pt>
                <c:pt idx="6">
                  <c:v>7.000000000000001E-3</c:v>
                </c:pt>
                <c:pt idx="7">
                  <c:v>3.0000000000000005E-3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275216"/>
        <c:axId val="222275776"/>
      </c:barChart>
      <c:catAx>
        <c:axId val="222275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2275776"/>
        <c:crosses val="autoZero"/>
        <c:auto val="1"/>
        <c:lblAlgn val="ctr"/>
        <c:lblOffset val="100"/>
        <c:noMultiLvlLbl val="0"/>
      </c:catAx>
      <c:valAx>
        <c:axId val="222275776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222275216"/>
        <c:crosses val="autoZero"/>
        <c:crossBetween val="between"/>
        <c:majorUnit val="0.25"/>
      </c:val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8AB98A"/>
            </a:solidFill>
            <a:ln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Tabelle6!$F$6:$M$6</c:f>
              <c:strCache>
                <c:ptCount val="8"/>
                <c:pt idx="0">
                  <c:v>bis 50</c:v>
                </c:pt>
                <c:pt idx="1">
                  <c:v>51-100</c:v>
                </c:pt>
                <c:pt idx="2">
                  <c:v>101-250</c:v>
                </c:pt>
                <c:pt idx="3">
                  <c:v>251-500</c:v>
                </c:pt>
                <c:pt idx="4">
                  <c:v>501-1.000</c:v>
                </c:pt>
                <c:pt idx="5">
                  <c:v>1.001-2.000</c:v>
                </c:pt>
                <c:pt idx="6">
                  <c:v>2.001-3.000</c:v>
                </c:pt>
                <c:pt idx="7">
                  <c:v>über 3.000</c:v>
                </c:pt>
              </c:strCache>
            </c:strRef>
          </c:cat>
          <c:val>
            <c:numRef>
              <c:f>Tabelle6!$F$8:$M$8</c:f>
              <c:numCache>
                <c:formatCode>0.0%</c:formatCode>
                <c:ptCount val="8"/>
                <c:pt idx="0">
                  <c:v>4.0462427745664754E-2</c:v>
                </c:pt>
                <c:pt idx="1">
                  <c:v>4.6242774566473979E-2</c:v>
                </c:pt>
                <c:pt idx="2">
                  <c:v>0.10982658959537571</c:v>
                </c:pt>
                <c:pt idx="3">
                  <c:v>0.1502890173410405</c:v>
                </c:pt>
                <c:pt idx="4">
                  <c:v>0.23121387283236997</c:v>
                </c:pt>
                <c:pt idx="5">
                  <c:v>0.25433526011560692</c:v>
                </c:pt>
                <c:pt idx="6">
                  <c:v>9.8265895953757273E-2</c:v>
                </c:pt>
                <c:pt idx="7">
                  <c:v>6.9364161849711004E-2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278016"/>
        <c:axId val="222278576"/>
      </c:barChart>
      <c:catAx>
        <c:axId val="222278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2278576"/>
        <c:crosses val="autoZero"/>
        <c:auto val="1"/>
        <c:lblAlgn val="ctr"/>
        <c:lblOffset val="100"/>
        <c:noMultiLvlLbl val="0"/>
      </c:catAx>
      <c:valAx>
        <c:axId val="222278576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222278016"/>
        <c:crosses val="autoZero"/>
        <c:crossBetween val="between"/>
        <c:majorUnit val="0.25"/>
      </c:val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2000"/>
      </a:pPr>
      <a:endParaRPr lang="de-DE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8AB98A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'Vereine_nach Sparten_sortiert'!$E$38:$J$38</c:f>
              <c:strCache>
                <c:ptCount val="6"/>
                <c:pt idx="0">
                  <c:v>Verbände</c:v>
                </c:pt>
                <c:pt idx="1">
                  <c:v>Einsparten-Vereine</c:v>
                </c:pt>
                <c:pt idx="2">
                  <c:v>2-5-Sparten</c:v>
                </c:pt>
                <c:pt idx="3">
                  <c:v>6-10-Sparten</c:v>
                </c:pt>
                <c:pt idx="4">
                  <c:v>11-15-Sparten</c:v>
                </c:pt>
                <c:pt idx="5">
                  <c:v>16-25-Sparten</c:v>
                </c:pt>
              </c:strCache>
            </c:strRef>
          </c:cat>
          <c:val>
            <c:numRef>
              <c:f>'Vereine_nach Sparten_sortiert'!$E$40:$J$40</c:f>
              <c:numCache>
                <c:formatCode>0.0%</c:formatCode>
                <c:ptCount val="6"/>
                <c:pt idx="0">
                  <c:v>1.1560693641618502E-2</c:v>
                </c:pt>
                <c:pt idx="1">
                  <c:v>0.23121387283236997</c:v>
                </c:pt>
                <c:pt idx="2">
                  <c:v>0.26011560693641617</c:v>
                </c:pt>
                <c:pt idx="3">
                  <c:v>0.32947976878612723</c:v>
                </c:pt>
                <c:pt idx="4">
                  <c:v>0.12716763005780346</c:v>
                </c:pt>
                <c:pt idx="5">
                  <c:v>4.0462427745664754E-2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280816"/>
        <c:axId val="222821680"/>
      </c:barChart>
      <c:catAx>
        <c:axId val="222280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2821680"/>
        <c:crosses val="autoZero"/>
        <c:auto val="1"/>
        <c:lblAlgn val="ctr"/>
        <c:lblOffset val="100"/>
        <c:noMultiLvlLbl val="0"/>
      </c:catAx>
      <c:valAx>
        <c:axId val="22282168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22280816"/>
        <c:crosses val="autoZero"/>
        <c:crossBetween val="between"/>
        <c:majorUnit val="0.25"/>
      </c:valAx>
    </c:plotArea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2000"/>
      </a:pPr>
      <a:endParaRPr lang="de-DE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rgbClr val="000000"/>
              </a:solidFill>
            </a:ln>
          </c:spPr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'Zufriedenheit mit Sportverein'!$M$10:$M$13</c:f>
              <c:strCache>
                <c:ptCount val="4"/>
                <c:pt idx="0">
                  <c:v>zufrieden</c:v>
                </c:pt>
                <c:pt idx="1">
                  <c:v>mit Einschränkungen</c:v>
                </c:pt>
                <c:pt idx="2">
                  <c:v>unzufrieden</c:v>
                </c:pt>
                <c:pt idx="3">
                  <c:v>keine Angabe</c:v>
                </c:pt>
              </c:strCache>
            </c:strRef>
          </c:cat>
          <c:val>
            <c:numRef>
              <c:f>'Zufriedenheit mit Sportverein'!$N$10:$N$13</c:f>
              <c:numCache>
                <c:formatCode>0.0%</c:formatCode>
                <c:ptCount val="4"/>
                <c:pt idx="0">
                  <c:v>0.74172185430464377</c:v>
                </c:pt>
                <c:pt idx="1">
                  <c:v>0.15231788079470346</c:v>
                </c:pt>
                <c:pt idx="2">
                  <c:v>1.3245033112582781E-2</c:v>
                </c:pt>
                <c:pt idx="3">
                  <c:v>9.2715231788079527E-2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26474542241739"/>
          <c:y val="6.9762363568798932E-2"/>
          <c:w val="0.35746271041942668"/>
          <c:h val="0.82702592432258981"/>
        </c:manualLayout>
      </c:layout>
      <c:overlay val="0"/>
    </c:legend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2000"/>
      </a:pPr>
      <a:endParaRPr lang="de-DE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'Zufriedenheit nach Schultypen'!$I$10</c:f>
              <c:strCache>
                <c:ptCount val="1"/>
                <c:pt idx="0">
                  <c:v>zufrieden</c:v>
                </c:pt>
              </c:strCache>
            </c:strRef>
          </c:tx>
          <c:spPr>
            <a:solidFill>
              <a:srgbClr val="8AB98A"/>
            </a:solidFill>
            <a:ln>
              <a:solidFill>
                <a:srgbClr val="000000"/>
              </a:solidFill>
            </a:ln>
          </c:spPr>
          <c:invertIfNegative val="0"/>
          <c:dLbls>
            <c:dLbl>
              <c:idx val="3"/>
              <c:layout>
                <c:manualLayout>
                  <c:x val="-3.2966222859972923E-2"/>
                  <c:y val="3.0408498672561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'Zufriedenheit nach Schultypen'!$J$9:$M$9</c:f>
              <c:strCache>
                <c:ptCount val="4"/>
                <c:pt idx="0">
                  <c:v>GS</c:v>
                </c:pt>
                <c:pt idx="1">
                  <c:v>SekI</c:v>
                </c:pt>
                <c:pt idx="2">
                  <c:v>Gym</c:v>
                </c:pt>
                <c:pt idx="3">
                  <c:v>FÖS</c:v>
                </c:pt>
              </c:strCache>
            </c:strRef>
          </c:cat>
          <c:val>
            <c:numRef>
              <c:f>'Zufriedenheit nach Schultypen'!$J$10:$M$10</c:f>
              <c:numCache>
                <c:formatCode>####.0%</c:formatCode>
                <c:ptCount val="4"/>
                <c:pt idx="0">
                  <c:v>0.58940397350993357</c:v>
                </c:pt>
                <c:pt idx="1">
                  <c:v>0.57777777777777783</c:v>
                </c:pt>
                <c:pt idx="2">
                  <c:v>0.53846153846153844</c:v>
                </c:pt>
                <c:pt idx="3">
                  <c:v>0.42105263157894912</c:v>
                </c:pt>
              </c:numCache>
            </c:numRef>
          </c:val>
        </c:ser>
        <c:ser>
          <c:idx val="1"/>
          <c:order val="1"/>
          <c:tx>
            <c:strRef>
              <c:f>'Zufriedenheit nach Schultypen'!$I$11</c:f>
              <c:strCache>
                <c:ptCount val="1"/>
                <c:pt idx="0">
                  <c:v>mit Einschränkungen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0000"/>
              </a:solidFill>
            </a:ln>
          </c:spPr>
          <c:invertIfNegative val="0"/>
          <c:dLbls>
            <c:dLbl>
              <c:idx val="0"/>
              <c:layout>
                <c:manualLayout>
                  <c:x val="3.2966222859972985E-2"/>
                  <c:y val="3.0408498672561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13179117169743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791115628896893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'Zufriedenheit nach Schultypen'!$J$9:$M$9</c:f>
              <c:strCache>
                <c:ptCount val="4"/>
                <c:pt idx="0">
                  <c:v>GS</c:v>
                </c:pt>
                <c:pt idx="1">
                  <c:v>SekI</c:v>
                </c:pt>
                <c:pt idx="2">
                  <c:v>Gym</c:v>
                </c:pt>
                <c:pt idx="3">
                  <c:v>FÖS</c:v>
                </c:pt>
              </c:strCache>
            </c:strRef>
          </c:cat>
          <c:val>
            <c:numRef>
              <c:f>'Zufriedenheit nach Schultypen'!$J$11:$M$11</c:f>
              <c:numCache>
                <c:formatCode>####.0%</c:formatCode>
                <c:ptCount val="4"/>
                <c:pt idx="0">
                  <c:v>0.39072847682119238</c:v>
                </c:pt>
                <c:pt idx="1">
                  <c:v>0.35555555555555557</c:v>
                </c:pt>
                <c:pt idx="2">
                  <c:v>0.30769230769230782</c:v>
                </c:pt>
                <c:pt idx="3">
                  <c:v>0.52631578947368418</c:v>
                </c:pt>
              </c:numCache>
            </c:numRef>
          </c:val>
        </c:ser>
        <c:ser>
          <c:idx val="2"/>
          <c:order val="2"/>
          <c:tx>
            <c:strRef>
              <c:f>'Zufriedenheit nach Schultypen'!$I$12</c:f>
              <c:strCache>
                <c:ptCount val="1"/>
                <c:pt idx="0">
                  <c:v>unzufrieden</c:v>
                </c:pt>
              </c:strCache>
            </c:strRef>
          </c:tx>
          <c:spPr>
            <a:solidFill>
              <a:srgbClr val="33CCCC"/>
            </a:solidFill>
            <a:ln>
              <a:solidFill>
                <a:srgbClr val="000000"/>
              </a:solidFill>
            </a:ln>
          </c:spPr>
          <c:invertIfNegative val="0"/>
          <c:dLbls>
            <c:dLbl>
              <c:idx val="0"/>
              <c:layout>
                <c:manualLayout>
                  <c:x val="3.9559467431967581E-2"/>
                  <c:y val="-2.12859490707931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7911156288968982E-2"/>
                  <c:y val="-3.0408498672561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4614534002971695E-2"/>
                  <c:y val="3.0408498672561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2966222859972985E-2"/>
                  <c:y val="1.21633994690245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'Zufriedenheit nach Schultypen'!$J$9:$M$9</c:f>
              <c:strCache>
                <c:ptCount val="4"/>
                <c:pt idx="0">
                  <c:v>GS</c:v>
                </c:pt>
                <c:pt idx="1">
                  <c:v>SekI</c:v>
                </c:pt>
                <c:pt idx="2">
                  <c:v>Gym</c:v>
                </c:pt>
                <c:pt idx="3">
                  <c:v>FÖS</c:v>
                </c:pt>
              </c:strCache>
            </c:strRef>
          </c:cat>
          <c:val>
            <c:numRef>
              <c:f>'Zufriedenheit nach Schultypen'!$J$12:$M$12</c:f>
              <c:numCache>
                <c:formatCode>####.0%</c:formatCode>
                <c:ptCount val="4"/>
                <c:pt idx="0">
                  <c:v>1.9867549668874326E-2</c:v>
                </c:pt>
                <c:pt idx="1">
                  <c:v>6.666666666666668E-2</c:v>
                </c:pt>
                <c:pt idx="2">
                  <c:v>0.15384615384615519</c:v>
                </c:pt>
                <c:pt idx="3">
                  <c:v>5.2631578947368432E-2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826720"/>
        <c:axId val="222827280"/>
      </c:barChart>
      <c:catAx>
        <c:axId val="222826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2827280"/>
        <c:crosses val="autoZero"/>
        <c:auto val="1"/>
        <c:lblAlgn val="ctr"/>
        <c:lblOffset val="100"/>
        <c:noMultiLvlLbl val="0"/>
      </c:catAx>
      <c:valAx>
        <c:axId val="222827280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222826720"/>
        <c:crosses val="autoZero"/>
        <c:crossBetween val="between"/>
        <c:majorUnit val="0.25"/>
      </c:valAx>
    </c:plotArea>
    <c:legend>
      <c:legendPos val="r"/>
      <c:layout>
        <c:manualLayout>
          <c:xMode val="edge"/>
          <c:yMode val="edge"/>
          <c:x val="0.63651913028634577"/>
          <c:y val="0.27082790609472512"/>
          <c:w val="0.3538599199819803"/>
          <c:h val="0.45834418781054981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2000"/>
      </a:pPr>
      <a:endParaRPr lang="de-DE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F499D-9592-6C40-8B1E-B6793B2B81B7}" type="datetimeFigureOut">
              <a:rPr lang="de-DE" smtClean="0"/>
              <a:pPr/>
              <a:t>04.04.2017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507D3-E97E-BF4A-841F-4306827097F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61674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6AADE-934C-8243-A502-3A0DD498B83A}" type="datetimeFigureOut">
              <a:rPr lang="de-DE" smtClean="0"/>
              <a:pPr/>
              <a:t>04.04.2017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58C82-1522-084C-9BFE-841733B9AF1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03967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7683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8631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4963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5080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0251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0278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983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4086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4860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0644" indent="-170644">
              <a:buFont typeface="Arial" pitchFamily="34" charset="0"/>
              <a:buChar char="•"/>
              <a:defRPr/>
            </a:pPr>
            <a:endParaRPr lang="de-DE" dirty="0" smtClean="0"/>
          </a:p>
          <a:p>
            <a:pPr marL="170644" indent="-170644">
              <a:buFont typeface="Arial" pitchFamily="34" charset="0"/>
              <a:buChar char="•"/>
              <a:defRPr/>
            </a:pPr>
            <a:r>
              <a:rPr lang="de-DE" dirty="0" smtClean="0"/>
              <a:t>Wichtigsten Ergebnisse der Evaluation, die wir nachher im Workshop noch vertiefen können:</a:t>
            </a:r>
          </a:p>
          <a:p>
            <a:pPr marL="170644" indent="-170644">
              <a:buFont typeface="Arial" pitchFamily="34" charset="0"/>
              <a:buChar char="•"/>
              <a:defRPr/>
            </a:pPr>
            <a:endParaRPr lang="de-DE" dirty="0" smtClean="0"/>
          </a:p>
          <a:p>
            <a:pPr marL="170644" indent="-170644">
              <a:buFont typeface="Arial" pitchFamily="34" charset="0"/>
              <a:buChar char="•"/>
              <a:defRPr/>
            </a:pPr>
            <a:r>
              <a:rPr lang="de-DE" dirty="0" smtClean="0"/>
              <a:t>Befragung ging an 489 Schulen, die 2009 bzw. 2010 mit dem offenen Ganztag begonnen haben:</a:t>
            </a:r>
          </a:p>
          <a:p>
            <a:pPr marL="170644" indent="-170644">
              <a:buFont typeface="Arial" pitchFamily="34" charset="0"/>
              <a:buChar char="•"/>
              <a:defRPr/>
            </a:pPr>
            <a:endParaRPr lang="de-DE" dirty="0" smtClean="0"/>
          </a:p>
          <a:p>
            <a:pPr marL="170644" indent="-170644">
              <a:buFont typeface="Arial" pitchFamily="34" charset="0"/>
              <a:buChar char="•"/>
              <a:defRPr/>
            </a:pPr>
            <a:r>
              <a:rPr lang="de-DE" dirty="0" smtClean="0"/>
              <a:t>Organisierte Sport spielt im Ganztag eine große zentrale Rolle – </a:t>
            </a:r>
            <a:r>
              <a:rPr lang="de-DE" b="1" dirty="0" smtClean="0"/>
              <a:t>97,5 % der befragten Schulen haben mindestens ein Sportangebot </a:t>
            </a:r>
          </a:p>
          <a:p>
            <a:pPr marL="170644" indent="-170644">
              <a:buFont typeface="Arial" pitchFamily="34" charset="0"/>
              <a:buChar char="•"/>
              <a:defRPr/>
            </a:pPr>
            <a:r>
              <a:rPr lang="de-DE" dirty="0" smtClean="0"/>
              <a:t>Rund 1/3 aller Angebote im Ganztag sind Sportangebote</a:t>
            </a:r>
          </a:p>
          <a:p>
            <a:pPr marL="170644" indent="-170644">
              <a:buFont typeface="Arial" pitchFamily="34" charset="0"/>
              <a:buChar char="•"/>
              <a:defRPr/>
            </a:pPr>
            <a:r>
              <a:rPr lang="de-DE" dirty="0" smtClean="0"/>
              <a:t>Knapp 40 % der Sportangebote werden von ÜL geleitet  34 % Freiberufler</a:t>
            </a:r>
          </a:p>
          <a:p>
            <a:pPr marL="170644" indent="-170644">
              <a:buFont typeface="Arial" pitchFamily="34" charset="0"/>
              <a:buChar char="•"/>
              <a:defRPr/>
            </a:pPr>
            <a:r>
              <a:rPr lang="de-DE" dirty="0" smtClean="0"/>
              <a:t>2/3 aller befragten Schulen kooperieren mit mindestens einem Sportverein - Die Kooperierenden Vereine hat ca. 500-2000 Mitglieder  mit 2-10 Sparten</a:t>
            </a:r>
          </a:p>
          <a:p>
            <a:pPr marL="170644" indent="-170644">
              <a:buFont typeface="Arial" pitchFamily="34" charset="0"/>
              <a:buChar char="•"/>
              <a:defRPr/>
            </a:pPr>
            <a:r>
              <a:rPr lang="de-DE" dirty="0" smtClean="0"/>
              <a:t>74% dieser Schulen sind zufrieden mit der Vereinskooperation –eingeschränkte Zufriedenheit aufgrund von kein ausreichendes Budget, zu wenig </a:t>
            </a:r>
            <a:r>
              <a:rPr lang="de-DE" dirty="0" err="1" smtClean="0"/>
              <a:t>BeSS</a:t>
            </a:r>
            <a:r>
              <a:rPr lang="de-DE" dirty="0" smtClean="0"/>
              <a:t> Angebote, zu wenig Personal</a:t>
            </a:r>
          </a:p>
          <a:p>
            <a:pPr marL="170644" indent="-170644">
              <a:buFont typeface="Arial" pitchFamily="34" charset="0"/>
              <a:buChar char="•"/>
              <a:defRPr/>
            </a:pPr>
            <a:r>
              <a:rPr lang="de-DE" dirty="0" smtClean="0"/>
              <a:t>Über die Hälfte aller Schulen verlangt eine Mindestqualifikation (37 % aber nicht)   -&gt; viel zu hoch </a:t>
            </a:r>
          </a:p>
          <a:p>
            <a:pPr marL="284407" indent="-284407">
              <a:buFont typeface="Arial" pitchFamily="34" charset="0"/>
              <a:buChar char="•"/>
              <a:defRPr/>
            </a:pPr>
            <a:endParaRPr lang="de-DE" sz="1400" dirty="0"/>
          </a:p>
          <a:p>
            <a:pPr marL="170644" indent="-170644">
              <a:buFont typeface="Arial" pitchFamily="34" charset="0"/>
              <a:buChar char="•"/>
              <a:defRPr/>
            </a:pPr>
            <a:endParaRPr lang="de-DE" dirty="0" smtClean="0">
              <a:latin typeface="Arial" pitchFamily="34" charset="0"/>
            </a:endParaRPr>
          </a:p>
        </p:txBody>
      </p:sp>
      <p:sp>
        <p:nvSpPr>
          <p:cNvPr id="6451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1363" indent="-28575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1413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98613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5813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3013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0213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7413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4613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7FA0C99-FE2F-4626-A631-67B47C5FD6E5}" type="slidenum">
              <a:rPr lang="de-DE" altLang="de-DE" smtClean="0"/>
              <a:pPr eaLnBrk="1" hangingPunct="1">
                <a:spcBef>
                  <a:spcPct val="0"/>
                </a:spcBef>
              </a:pPr>
              <a:t>13</a:t>
            </a:fld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477518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5539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>
                <a:latin typeface="Arial" pitchFamily="34" charset="0"/>
              </a:rPr>
              <a:t>6 (2,5%) haben keine Sportangebote;  235 (97,5 %) haben Sportangebote.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mtClean="0">
                <a:latin typeface="Arial" pitchFamily="34" charset="0"/>
              </a:rPr>
              <a:t>Davon 4 GS und 2 SekI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mtClean="0">
                <a:latin typeface="Arial" pitchFamily="34" charset="0"/>
              </a:rPr>
              <a:t>Gründe gegen nur finanzielle Gründe</a:t>
            </a:r>
          </a:p>
        </p:txBody>
      </p:sp>
      <p:sp>
        <p:nvSpPr>
          <p:cNvPr id="6554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3356E6-7F52-422C-91B9-10496442B8F9}" type="slidenum">
              <a:rPr lang="de-DE" altLang="de-DE" smtClean="0">
                <a:latin typeface="Arial" pitchFamily="34" charset="0"/>
              </a:rPr>
              <a:pPr/>
              <a:t>14</a:t>
            </a:fld>
            <a:endParaRPr lang="de-DE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83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6563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 smtClean="0">
              <a:latin typeface="Arial" pitchFamily="34" charset="0"/>
            </a:endParaRPr>
          </a:p>
        </p:txBody>
      </p:sp>
      <p:sp>
        <p:nvSpPr>
          <p:cNvPr id="6656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C59F9-C6AD-45EB-9B98-A8AC7467A209}" type="slidenum">
              <a:rPr lang="de-DE" altLang="de-DE" smtClean="0">
                <a:latin typeface="Arial" pitchFamily="34" charset="0"/>
              </a:rPr>
              <a:pPr/>
              <a:t>15</a:t>
            </a:fld>
            <a:endParaRPr lang="de-DE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69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7587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mtClean="0">
                <a:latin typeface="Arial" pitchFamily="34" charset="0"/>
              </a:rPr>
              <a:t>In Prozent: Kooperation mit Sportverein: Ländlicher Raum: 61,7% ; Kleinstadt: 61,4% ; Mittelstadt: 73,2% Großstadt: 82,6%;  Gesamt: 66,5% </a:t>
            </a:r>
          </a:p>
        </p:txBody>
      </p:sp>
      <p:sp>
        <p:nvSpPr>
          <p:cNvPr id="675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81F7DB-C8FA-4C3F-8D2A-BA52BBE204A0}" type="slidenum">
              <a:rPr lang="de-DE" altLang="de-DE" smtClean="0">
                <a:latin typeface="Arial" pitchFamily="34" charset="0"/>
              </a:rPr>
              <a:pPr/>
              <a:t>16</a:t>
            </a:fld>
            <a:endParaRPr lang="de-DE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50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8611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dirty="0" smtClean="0">
                <a:latin typeface="Arial" pitchFamily="34" charset="0"/>
              </a:rPr>
              <a:t>Bis 50 Mitglieder: 1.963; 51-100:  1.829; 101-250: 2.818; 251-500: 1.628; 501-1000: 960; 1001-2000: 413; 2001-3000: 67; über 3000: 33</a:t>
            </a:r>
          </a:p>
        </p:txBody>
      </p:sp>
      <p:sp>
        <p:nvSpPr>
          <p:cNvPr id="686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BBACE4-410A-4DE5-9650-B467AEDCD36E}" type="slidenum">
              <a:rPr lang="de-DE" altLang="de-DE" smtClean="0">
                <a:latin typeface="Arial" pitchFamily="34" charset="0"/>
              </a:rPr>
              <a:pPr/>
              <a:t>17</a:t>
            </a:fld>
            <a:endParaRPr lang="de-DE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085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9635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mtClean="0">
                <a:latin typeface="Arial" pitchFamily="34" charset="0"/>
              </a:rPr>
              <a:t>Bis 50 Mitglieder: 7; 51-100:  8; 101-250: 19; 251-500: 26; 501-1000: 40; 1001-2000: 44; 2001-3000: 17; über 3000: 11 ; 14 Vereine kein Mitglied im LSB</a:t>
            </a:r>
          </a:p>
        </p:txBody>
      </p:sp>
      <p:sp>
        <p:nvSpPr>
          <p:cNvPr id="6963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67E15F-9334-4C79-A296-0BD845347DF2}" type="slidenum">
              <a:rPr lang="de-DE" altLang="de-DE" smtClean="0">
                <a:latin typeface="Arial" pitchFamily="34" charset="0"/>
              </a:rPr>
              <a:pPr/>
              <a:t>18</a:t>
            </a:fld>
            <a:endParaRPr lang="de-DE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032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0659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mtClean="0">
                <a:latin typeface="Arial" pitchFamily="34" charset="0"/>
              </a:rPr>
              <a:t>Verbände: 2; Einsparten-Vereine: 40; 2 -5 Sparten: 45; 6-10 Sparten. 57; 11-15  Sparten:22; 16-25 Sparten:7;</a:t>
            </a:r>
          </a:p>
          <a:p>
            <a:r>
              <a:rPr lang="de-DE" altLang="de-DE" smtClean="0">
                <a:latin typeface="Arial" pitchFamily="34" charset="0"/>
              </a:rPr>
              <a:t>kein Mitglied: 14</a:t>
            </a:r>
          </a:p>
          <a:p>
            <a:endParaRPr lang="de-DE" altLang="de-DE" smtClean="0">
              <a:latin typeface="Arial" pitchFamily="34" charset="0"/>
            </a:endParaRPr>
          </a:p>
          <a:p>
            <a:endParaRPr lang="de-DE" altLang="de-DE" smtClean="0">
              <a:latin typeface="Arial" pitchFamily="34" charset="0"/>
            </a:endParaRPr>
          </a:p>
          <a:p>
            <a:endParaRPr lang="de-DE" altLang="de-DE" smtClean="0">
              <a:latin typeface="Arial" pitchFamily="34" charset="0"/>
            </a:endParaRPr>
          </a:p>
        </p:txBody>
      </p:sp>
      <p:sp>
        <p:nvSpPr>
          <p:cNvPr id="7066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2F0578-2F5C-42F5-AD9E-A75F13AC5E2F}" type="slidenum">
              <a:rPr lang="de-DE" altLang="de-DE" smtClean="0">
                <a:latin typeface="Arial" pitchFamily="34" charset="0"/>
              </a:rPr>
              <a:pPr/>
              <a:t>19</a:t>
            </a:fld>
            <a:endParaRPr lang="de-DE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2257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1683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mtClean="0">
                <a:latin typeface="Arial" pitchFamily="34" charset="0"/>
              </a:rPr>
              <a:t>Jeder Schultyp=100% gesetzt; Unzufrieden: GS(151): 3; Sek I(45); 3; GYM(13): 2; FÖS(19): 1; Rest: keine Angaben</a:t>
            </a:r>
          </a:p>
        </p:txBody>
      </p:sp>
      <p:sp>
        <p:nvSpPr>
          <p:cNvPr id="7168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C41EA-798B-4F9F-84B8-B2FB72A44F58}" type="slidenum">
              <a:rPr lang="de-DE" altLang="de-DE" smtClean="0">
                <a:latin typeface="Arial" pitchFamily="34" charset="0"/>
              </a:rPr>
              <a:pPr/>
              <a:t>21</a:t>
            </a:fld>
            <a:endParaRPr lang="de-DE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7224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2707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mtClean="0">
                <a:latin typeface="Arial" pitchFamily="34" charset="0"/>
              </a:rPr>
              <a:t>317 Nennungen von 97 Schulen, die meisten Nennungen von Grundschulen(61):178.  70 von SekI(19), 24 von GYM(6) und 45 von FÖS(11)</a:t>
            </a:r>
          </a:p>
          <a:p>
            <a:r>
              <a:rPr lang="de-DE" altLang="de-DE" smtClean="0">
                <a:latin typeface="Arial" pitchFamily="34" charset="0"/>
              </a:rPr>
              <a:t>Häufigkeit der Gründe sind nicht in allen Schulformen gleich. Hier die wichtigsten Gründe für die einzelnen Schulformen:</a:t>
            </a:r>
          </a:p>
          <a:p>
            <a:r>
              <a:rPr lang="de-DE" altLang="de-DE" smtClean="0">
                <a:latin typeface="Arial" pitchFamily="34" charset="0"/>
              </a:rPr>
              <a:t>Kein ausreichendes Budget: bei GS/FÖS wichtigster Grund in FÖS zusammen mit: zu wenig Betreuungspersonal</a:t>
            </a:r>
          </a:p>
          <a:p>
            <a:r>
              <a:rPr lang="de-DE" altLang="de-DE" smtClean="0">
                <a:latin typeface="Arial" pitchFamily="34" charset="0"/>
              </a:rPr>
              <a:t>Zu wenig Betreuungspersonal: in Gym wichtigster Grund</a:t>
            </a:r>
          </a:p>
          <a:p>
            <a:r>
              <a:rPr lang="de-DE" altLang="de-DE" smtClean="0">
                <a:latin typeface="Arial" pitchFamily="34" charset="0"/>
              </a:rPr>
              <a:t>Zu wenig Bess_Angebote: in SekI wichtigster Grund</a:t>
            </a:r>
          </a:p>
          <a:p>
            <a:r>
              <a:rPr lang="de-DE" altLang="de-DE" smtClean="0">
                <a:latin typeface="Arial" pitchFamily="34" charset="0"/>
              </a:rPr>
              <a:t>In Gym: Gründe: zu weing BeSS-Angebote/ im Verhältniszu anderen Angeboten und keine ausreichenden päd. Kenntnisse gar nicht genannt</a:t>
            </a:r>
          </a:p>
        </p:txBody>
      </p:sp>
      <p:sp>
        <p:nvSpPr>
          <p:cNvPr id="7270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37E593-CDFA-42D6-980D-3048808EA51E}" type="slidenum">
              <a:rPr lang="de-DE" altLang="de-DE" smtClean="0">
                <a:latin typeface="Arial" pitchFamily="34" charset="0"/>
              </a:rPr>
              <a:pPr/>
              <a:t>22</a:t>
            </a:fld>
            <a:endParaRPr lang="de-DE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941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3731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de-DE" altLang="de-DE" b="1" smtClean="0">
                <a:latin typeface="Arial" pitchFamily="34" charset="0"/>
              </a:rPr>
              <a:t>sportart- und qualifikationsspezifisch / ambivalent, da ggf. höhere Honorare </a:t>
            </a:r>
            <a:r>
              <a:rPr lang="de-DE" altLang="de-DE" b="1" i="1" smtClean="0">
                <a:latin typeface="Arial" pitchFamily="34" charset="0"/>
              </a:rPr>
              <a:t>abgemildert</a:t>
            </a:r>
            <a:r>
              <a:rPr lang="de-DE" altLang="de-DE" b="1" smtClean="0">
                <a:latin typeface="Arial" pitchFamily="34" charset="0"/>
              </a:rPr>
              <a:t> werden</a:t>
            </a:r>
          </a:p>
          <a:p>
            <a:r>
              <a:rPr lang="de-DE" altLang="de-DE" smtClean="0">
                <a:latin typeface="Arial" pitchFamily="34" charset="0"/>
              </a:rPr>
              <a:t>(z.B. erweitertes Führungszeugnis)</a:t>
            </a:r>
            <a:r>
              <a:rPr lang="de-DE" altLang="de-DE" b="1" smtClean="0">
                <a:latin typeface="Arial" pitchFamily="34" charset="0"/>
              </a:rPr>
              <a:t/>
            </a:r>
            <a:br>
              <a:rPr lang="de-DE" altLang="de-DE" b="1" smtClean="0">
                <a:latin typeface="Arial" pitchFamily="34" charset="0"/>
              </a:rPr>
            </a:br>
            <a:endParaRPr lang="de-DE" altLang="de-DE" b="1" smtClean="0">
              <a:latin typeface="Arial" pitchFamily="34" charset="0"/>
            </a:endParaRPr>
          </a:p>
          <a:p>
            <a:endParaRPr lang="de-DE" altLang="de-DE" b="1" smtClean="0">
              <a:latin typeface="Arial" pitchFamily="34" charset="0"/>
            </a:endParaRPr>
          </a:p>
          <a:p>
            <a:endParaRPr lang="de-DE" altLang="de-DE" smtClean="0">
              <a:latin typeface="Arial" pitchFamily="34" charset="0"/>
            </a:endParaRPr>
          </a:p>
        </p:txBody>
      </p:sp>
      <p:sp>
        <p:nvSpPr>
          <p:cNvPr id="7373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C83D9-C50F-41B6-8605-FCD8D61757B3}" type="slidenum">
              <a:rPr lang="de-DE" altLang="de-DE" smtClean="0">
                <a:solidFill>
                  <a:srgbClr val="000000"/>
                </a:solidFill>
                <a:latin typeface="Arial" pitchFamily="34" charset="0"/>
              </a:rPr>
              <a:pPr/>
              <a:t>28</a:t>
            </a:fld>
            <a:endParaRPr lang="de-DE" altLang="de-DE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414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4755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de-DE" altLang="de-DE" smtClean="0">
                <a:latin typeface="Arial" pitchFamily="34" charset="0"/>
              </a:rPr>
              <a:t>Dezentrale Fortbildungen (Prozessbegleiter*innen)</a:t>
            </a:r>
          </a:p>
          <a:p>
            <a:pPr marL="342900" indent="-342900">
              <a:buFontTx/>
              <a:buChar char="-"/>
            </a:pPr>
            <a:r>
              <a:rPr lang="de-DE" altLang="de-DE" smtClean="0">
                <a:latin typeface="Arial" pitchFamily="34" charset="0"/>
              </a:rPr>
              <a:t>FSj‘ler (gem. mit BFD‘ler 800 Stellen) – Vorbereitung auf und Betreuung im Ganztag</a:t>
            </a:r>
          </a:p>
          <a:p>
            <a:pPr marL="342900" indent="-342900">
              <a:buFontTx/>
              <a:buChar char="-"/>
            </a:pPr>
            <a:endParaRPr lang="de-DE" altLang="de-DE" smtClean="0">
              <a:latin typeface="Arial" pitchFamily="34" charset="0"/>
            </a:endParaRPr>
          </a:p>
        </p:txBody>
      </p:sp>
      <p:sp>
        <p:nvSpPr>
          <p:cNvPr id="7475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EC7288-C9D3-40A4-A03F-D904FA8D7D4C}" type="slidenum">
              <a:rPr lang="de-DE" altLang="de-DE" smtClean="0">
                <a:solidFill>
                  <a:srgbClr val="000000"/>
                </a:solidFill>
                <a:latin typeface="Arial" pitchFamily="34" charset="0"/>
              </a:rPr>
              <a:pPr/>
              <a:t>31</a:t>
            </a:fld>
            <a:endParaRPr lang="de-DE" altLang="de-DE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830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144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AutoNum type="arabicParenR"/>
              <a:defRPr/>
            </a:pPr>
            <a:r>
              <a:rPr lang="de-DE" dirty="0" smtClean="0"/>
              <a:t>Aufmerksamkeitszentrum im präfrontalen Cortex (siehe Skizze Nr.1). </a:t>
            </a:r>
          </a:p>
          <a:p>
            <a:pPr marL="228600" indent="-228600">
              <a:buFontTx/>
              <a:buAutoNum type="arabicParenR"/>
              <a:defRPr/>
            </a:pPr>
            <a:endParaRPr lang="de-DE" dirty="0" smtClean="0"/>
          </a:p>
          <a:p>
            <a:pPr marL="228600" indent="-228600">
              <a:buFontTx/>
              <a:buAutoNum type="arabicParenR"/>
              <a:defRPr/>
            </a:pPr>
            <a:r>
              <a:rPr lang="de-DE" dirty="0" smtClean="0"/>
              <a:t>Dieses Zentrum wird z.B. bei </a:t>
            </a:r>
            <a:r>
              <a:rPr lang="de-DE" b="1" dirty="0" smtClean="0"/>
              <a:t>Problemlösungen</a:t>
            </a:r>
            <a:r>
              <a:rPr lang="de-DE" dirty="0" smtClean="0"/>
              <a:t>, </a:t>
            </a:r>
            <a:r>
              <a:rPr lang="de-DE" b="1" dirty="0" smtClean="0"/>
              <a:t>Nachdenken</a:t>
            </a:r>
            <a:r>
              <a:rPr lang="de-DE" dirty="0" smtClean="0"/>
              <a:t> und aufmerksamen </a:t>
            </a:r>
            <a:r>
              <a:rPr lang="de-DE" b="1" dirty="0" smtClean="0"/>
              <a:t>Zuhören</a:t>
            </a:r>
            <a:r>
              <a:rPr lang="de-DE" dirty="0" smtClean="0"/>
              <a:t> aktiviert. </a:t>
            </a:r>
          </a:p>
          <a:p>
            <a:pPr>
              <a:defRPr/>
            </a:pPr>
            <a:r>
              <a:rPr lang="de-DE" dirty="0" smtClean="0"/>
              <a:t>2) Hinteres Aufmerksamkeitszentrum (im hinteren Scheitellappen, wahrscheinlich hauptsächlich im rechten Scheitellappen, Skizze Nr.2). Dieses Zentrum ist für die örtliche Aufmerksamkeit zuständig (Aufmerksamkeit, mit Seheindrücken, die auf einen Ort ausgerichtet sind). </a:t>
            </a:r>
          </a:p>
          <a:p>
            <a:pPr>
              <a:defRPr/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>
              <a:defRPr/>
            </a:pPr>
            <a:endParaRPr lang="de-DE" altLang="de-DE" dirty="0" smtClean="0">
              <a:latin typeface="Arial" pitchFamily="34" charset="0"/>
            </a:endParaRPr>
          </a:p>
        </p:txBody>
      </p:sp>
      <p:sp>
        <p:nvSpPr>
          <p:cNvPr id="757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1363" indent="-28575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1413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98613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5813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3013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0213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7413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4613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2D0513E-B317-45E3-A9B4-81DCA77EF69B}" type="slidenum">
              <a:rPr lang="de-DE" altLang="de-DE" smtClean="0"/>
              <a:pPr eaLnBrk="1" hangingPunct="1">
                <a:spcBef>
                  <a:spcPct val="0"/>
                </a:spcBef>
              </a:pPr>
              <a:t>33</a:t>
            </a:fld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0613279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71001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820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15952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01621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38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2888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39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10122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40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98185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41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85944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42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72302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43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46091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44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635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45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33207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46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20057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47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4960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48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55294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49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50083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50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21984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51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19306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58C82-1522-084C-9BFE-841733B9AF15}" type="slidenum">
              <a:rPr lang="de-DE" smtClean="0"/>
              <a:pPr/>
              <a:t>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9959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600000" y="3420000"/>
            <a:ext cx="4191000" cy="144780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000" b="0" i="0">
                <a:latin typeface="Frutiger CE 55 Roman"/>
                <a:cs typeface="Frutiger CE 55 Roman"/>
              </a:defRPr>
            </a:lvl1pPr>
          </a:lstStyle>
          <a:p>
            <a:r>
              <a:rPr lang="de-DE" dirty="0" smtClean="0"/>
              <a:t>Titelthema</a:t>
            </a:r>
            <a:br>
              <a:rPr lang="de-DE" dirty="0" smtClean="0"/>
            </a:br>
            <a:r>
              <a:rPr lang="de-DE" dirty="0" smtClean="0"/>
              <a:t>der Präsentation</a:t>
            </a:r>
            <a:br>
              <a:rPr lang="de-DE" dirty="0" smtClean="0"/>
            </a:br>
            <a:r>
              <a:rPr lang="de-DE" dirty="0" smtClean="0"/>
              <a:t>auch dreizeilig</a:t>
            </a:r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2895600"/>
          </a:xfrm>
          <a:prstGeom prst="rect">
            <a:avLst/>
          </a:prstGeom>
        </p:spPr>
        <p:txBody>
          <a:bodyPr vert="horz" tIns="0" rIns="0" bIns="0" anchor="ctr" anchorCtr="1"/>
          <a:lstStyle>
            <a:lvl1pPr marL="0" indent="0" algn="ctr">
              <a:spcBef>
                <a:spcPts val="0"/>
              </a:spcBef>
              <a:buFontTx/>
              <a:buNone/>
              <a:defRPr sz="2200" b="0" i="0">
                <a:latin typeface="Frutiger CE 45 Light"/>
                <a:cs typeface="Frutiger CE 45 Light"/>
              </a:defRPr>
            </a:lvl1pPr>
          </a:lstStyle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-315416"/>
            <a:ext cx="2160238" cy="17275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gesei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Hannover 03.04.2017</a:t>
            </a:r>
            <a:endParaRPr lang="de-DE" dirty="0"/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1447800"/>
            <a:ext cx="4267200" cy="9906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200" b="0" i="0">
                <a:latin typeface="Frutiger CE 55 Roman"/>
                <a:cs typeface="Frutiger CE 55 Roman"/>
              </a:defRPr>
            </a:lvl1pPr>
          </a:lstStyle>
          <a:p>
            <a:r>
              <a:rPr lang="de-DE" dirty="0" smtClean="0"/>
              <a:t>Hauptüberschrift Inhalt</a:t>
            </a:r>
            <a:br>
              <a:rPr lang="de-DE" dirty="0" smtClean="0"/>
            </a:br>
            <a:r>
              <a:rPr lang="de-DE" dirty="0" smtClean="0"/>
              <a:t>auch zweizeilig</a:t>
            </a:r>
            <a:endParaRPr lang="de-DE" dirty="0"/>
          </a:p>
        </p:txBody>
      </p:sp>
      <p:sp>
        <p:nvSpPr>
          <p:cNvPr id="10" name="Textplatzhalter 5"/>
          <p:cNvSpPr>
            <a:spLocks noGrp="1"/>
          </p:cNvSpPr>
          <p:nvPr>
            <p:ph idx="1" hasCustomPrompt="1"/>
          </p:nvPr>
        </p:nvSpPr>
        <p:spPr>
          <a:xfrm>
            <a:off x="457200" y="2438400"/>
            <a:ext cx="4267200" cy="3124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ClrTx/>
              <a:buSzTx/>
              <a:buFont typeface="Symbol" charset="2"/>
              <a:buChar char="-"/>
              <a:tabLst/>
              <a:defRPr sz="1800" b="0" i="0" baseline="0">
                <a:latin typeface="Frutiger CE 55 Roman"/>
                <a:cs typeface="Frutiger CE 55 Roman"/>
              </a:defRPr>
            </a:lvl1pPr>
          </a:lstStyle>
          <a:p>
            <a:pPr lvl="0"/>
            <a:r>
              <a:rPr lang="de-DE" dirty="0" smtClean="0"/>
              <a:t> Inhalt Aufzählung</a:t>
            </a:r>
          </a:p>
          <a:p>
            <a:pPr lvl="0"/>
            <a:r>
              <a:rPr lang="de-DE" dirty="0" smtClean="0"/>
              <a:t> Inhalt Aufzählung</a:t>
            </a:r>
          </a:p>
          <a:p>
            <a:pPr lvl="0"/>
            <a:r>
              <a:rPr lang="de-DE" dirty="0" smtClean="0"/>
              <a:t> Inhalt Aufzählung</a:t>
            </a:r>
          </a:p>
          <a:p>
            <a:pPr lvl="0"/>
            <a:r>
              <a:rPr lang="de-DE" dirty="0" smtClean="0"/>
              <a:t> Inhalt Aufzählung</a:t>
            </a:r>
          </a:p>
          <a:p>
            <a:pPr lvl="0"/>
            <a:r>
              <a:rPr lang="de-DE" dirty="0" smtClean="0"/>
              <a:t> Inhalt Aufzählung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ClrTx/>
              <a:buSzTx/>
              <a:buFont typeface="Symbol" charset="2"/>
              <a:buChar char="-"/>
              <a:tabLst/>
              <a:defRPr/>
            </a:pPr>
            <a:r>
              <a:rPr lang="de-DE" dirty="0" smtClean="0"/>
              <a:t> Inhalt Aufzählung</a:t>
            </a:r>
          </a:p>
          <a:p>
            <a:pPr lvl="0"/>
            <a:endParaRPr lang="de-DE" dirty="0" smtClean="0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2"/>
          </p:nvPr>
        </p:nvSpPr>
        <p:spPr>
          <a:xfrm>
            <a:off x="5105400" y="1447800"/>
            <a:ext cx="3581400" cy="3962400"/>
          </a:xfrm>
          <a:prstGeom prst="rect">
            <a:avLst/>
          </a:prstGeom>
        </p:spPr>
        <p:txBody>
          <a:bodyPr vert="horz" lIns="0" tIns="0" rIns="0" bIns="0" anchor="ctr" anchorCtr="1"/>
          <a:lstStyle>
            <a:lvl1pPr marL="0" indent="0" algn="ctr">
              <a:spcBef>
                <a:spcPts val="0"/>
              </a:spcBef>
              <a:buFontTx/>
              <a:buNone/>
              <a:defRPr sz="2000" b="0" i="0">
                <a:latin typeface="Frutiger CE 45 Light"/>
                <a:cs typeface="Frutiger CE 45 Light"/>
              </a:defRPr>
            </a:lvl1pPr>
          </a:lstStyle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Hannover 03.04.2017</a:t>
            </a: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600200" y="6356350"/>
            <a:ext cx="4419600" cy="365125"/>
          </a:xfrm>
          <a:prstGeom prst="rect">
            <a:avLst/>
          </a:prstGeom>
        </p:spPr>
        <p:txBody>
          <a:bodyPr/>
          <a:lstStyle/>
          <a:p>
            <a:endParaRPr lang="de-DE" dirty="0" smtClean="0"/>
          </a:p>
        </p:txBody>
      </p:sp>
      <p:sp>
        <p:nvSpPr>
          <p:cNvPr id="6" name="Textplatzhalter 5"/>
          <p:cNvSpPr>
            <a:spLocks noGrp="1"/>
          </p:cNvSpPr>
          <p:nvPr>
            <p:ph idx="12" hasCustomPrompt="1"/>
          </p:nvPr>
        </p:nvSpPr>
        <p:spPr>
          <a:xfrm>
            <a:off x="4724400" y="2438400"/>
            <a:ext cx="4267200" cy="3124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ClrTx/>
              <a:buSzTx/>
              <a:buFont typeface="Symbol" charset="2"/>
              <a:buChar char="-"/>
              <a:tabLst/>
              <a:defRPr sz="1800" b="0" i="0" baseline="0">
                <a:latin typeface="Frutiger CE 55 Roman"/>
                <a:cs typeface="Frutiger CE 55 Roman"/>
              </a:defRPr>
            </a:lvl1pPr>
          </a:lstStyle>
          <a:p>
            <a:pPr lvl="0"/>
            <a:r>
              <a:rPr lang="de-DE" dirty="0" smtClean="0"/>
              <a:t> Inhalt Aufzählung</a:t>
            </a:r>
          </a:p>
          <a:p>
            <a:pPr lvl="0"/>
            <a:r>
              <a:rPr lang="de-DE" dirty="0" smtClean="0"/>
              <a:t> Inhalt Aufzählung</a:t>
            </a:r>
          </a:p>
          <a:p>
            <a:pPr lvl="0"/>
            <a:r>
              <a:rPr lang="de-DE" dirty="0" smtClean="0"/>
              <a:t> Inhalt Aufzählung</a:t>
            </a:r>
          </a:p>
          <a:p>
            <a:pPr lvl="0"/>
            <a:r>
              <a:rPr lang="de-DE" dirty="0" smtClean="0"/>
              <a:t> Inhalt Aufzählung</a:t>
            </a:r>
          </a:p>
          <a:p>
            <a:pPr lvl="0"/>
            <a:r>
              <a:rPr lang="de-DE" dirty="0" smtClean="0"/>
              <a:t> Inhalt Aufzählung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ClrTx/>
              <a:buSzTx/>
              <a:buFont typeface="Symbol" charset="2"/>
              <a:buChar char="-"/>
              <a:tabLst/>
              <a:defRPr/>
            </a:pPr>
            <a:r>
              <a:rPr lang="de-DE" dirty="0" smtClean="0"/>
              <a:t> Inhalt Aufzählung</a:t>
            </a:r>
          </a:p>
          <a:p>
            <a:pPr lvl="0"/>
            <a:endParaRPr lang="de-DE" dirty="0" smtClean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457200" y="2438400"/>
            <a:ext cx="4114800" cy="3124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b="0" i="0" kern="1200" dirty="0" smtClean="0">
                <a:solidFill>
                  <a:schemeClr val="tx1"/>
                </a:solidFill>
                <a:latin typeface="Frutiger CE 55 Roman"/>
                <a:ea typeface="+mn-ea"/>
                <a:cs typeface="Frutiger CE 55 Roman"/>
              </a:rPr>
              <a:t>Damit Ihr </a:t>
            </a:r>
            <a:r>
              <a:rPr lang="de-DE" sz="1800" b="0" i="0" kern="1200" dirty="0" err="1" smtClean="0">
                <a:solidFill>
                  <a:schemeClr val="tx1"/>
                </a:solidFill>
                <a:latin typeface="Frutiger CE 55 Roman"/>
                <a:ea typeface="+mn-ea"/>
                <a:cs typeface="Frutiger CE 55 Roman"/>
              </a:rPr>
              <a:t>indess</a:t>
            </a:r>
            <a:r>
              <a:rPr lang="de-DE" sz="1800" b="0" i="0" kern="1200" dirty="0" smtClean="0">
                <a:solidFill>
                  <a:schemeClr val="tx1"/>
                </a:solidFill>
                <a:latin typeface="Frutiger CE 55 Roman"/>
                <a:ea typeface="+mn-ea"/>
                <a:cs typeface="Frutiger CE 55 Roman"/>
              </a:rPr>
              <a:t> erkennt, woher dieser ganze </a:t>
            </a:r>
            <a:r>
              <a:rPr lang="de-DE" sz="1800" b="0" i="0" kern="1200" dirty="0" err="1" smtClean="0">
                <a:solidFill>
                  <a:schemeClr val="tx1"/>
                </a:solidFill>
                <a:latin typeface="Frutiger CE 55 Roman"/>
                <a:ea typeface="+mn-ea"/>
                <a:cs typeface="Frutiger CE 55 Roman"/>
              </a:rPr>
              <a:t>Irrthum</a:t>
            </a:r>
            <a:r>
              <a:rPr lang="de-DE" sz="1800" b="0" i="0" kern="1200" dirty="0" smtClean="0">
                <a:solidFill>
                  <a:schemeClr val="tx1"/>
                </a:solidFill>
                <a:latin typeface="Frutiger CE 55 Roman"/>
                <a:ea typeface="+mn-ea"/>
                <a:cs typeface="Frutiger CE 55 Roman"/>
              </a:rPr>
              <a:t> gekommen ist, und weshalb man die Lust anklagt und den Schmerz lobet, so will ich </a:t>
            </a:r>
            <a:r>
              <a:rPr lang="de-DE" sz="1800" b="0" i="0" kern="1200" dirty="0" smtClean="0">
                <a:solidFill>
                  <a:schemeClr val="tx1"/>
                </a:solidFill>
                <a:latin typeface="Frutiger CE 56 Italic"/>
                <a:ea typeface="+mn-ea"/>
                <a:cs typeface="Frutiger CE 56 Italic"/>
              </a:rPr>
              <a:t>Hervorhebung im Text</a:t>
            </a:r>
            <a:r>
              <a:rPr lang="de-DE" sz="1800" b="0" i="0" kern="1200" baseline="0" dirty="0" smtClean="0">
                <a:solidFill>
                  <a:schemeClr val="tx1"/>
                </a:solidFill>
                <a:latin typeface="Frutiger CE 56 Italic"/>
                <a:ea typeface="+mn-ea"/>
                <a:cs typeface="Frutiger CE 56 Italic"/>
              </a:rPr>
              <a:t> </a:t>
            </a:r>
            <a:r>
              <a:rPr lang="de-DE" sz="1800" b="0" i="0" kern="1200" dirty="0" smtClean="0">
                <a:solidFill>
                  <a:schemeClr val="tx1"/>
                </a:solidFill>
                <a:latin typeface="Frutiger CE 55 Roman"/>
                <a:ea typeface="+mn-ea"/>
                <a:cs typeface="Frutiger CE 55 Roman"/>
              </a:rPr>
              <a:t>Euch Alles eröffnen </a:t>
            </a:r>
            <a:r>
              <a:rPr lang="de-DE" sz="1800" b="0" i="0" kern="1200" baseline="0" dirty="0" smtClean="0">
                <a:solidFill>
                  <a:schemeClr val="tx1"/>
                </a:solidFill>
                <a:latin typeface="Frutiger CE 55 Roman"/>
                <a:ea typeface="+mn-ea"/>
                <a:cs typeface="Frutiger CE 55 Roman"/>
              </a:rPr>
              <a:t>und</a:t>
            </a:r>
            <a:r>
              <a:rPr lang="de-DE" sz="1800" b="0" i="0" kern="1200" dirty="0" smtClean="0">
                <a:solidFill>
                  <a:schemeClr val="tx1"/>
                </a:solidFill>
                <a:latin typeface="Frutiger CE 55 Roman"/>
                <a:ea typeface="+mn-ea"/>
                <a:cs typeface="Frutiger CE 55 Roman"/>
              </a:rPr>
              <a:t> auseinander setzen, was jener Begründer der Wahrheit und gleichsam Baumeister des glücklichen Lebens selbst darüber gesagt hat.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1447800"/>
            <a:ext cx="6553200" cy="6096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200" b="0" i="0">
                <a:latin typeface="Frutiger CE 55 Roman"/>
                <a:cs typeface="Frutiger CE 55 Roman"/>
              </a:defRPr>
            </a:lvl1pPr>
          </a:lstStyle>
          <a:p>
            <a:r>
              <a:rPr lang="de-DE" dirty="0" smtClean="0"/>
              <a:t>Hauptüberschrift Inhalt</a:t>
            </a:r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Hannover 03.04.2017</a:t>
            </a: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600200" y="6356350"/>
            <a:ext cx="4419600" cy="365125"/>
          </a:xfrm>
          <a:prstGeom prst="rect">
            <a:avLst/>
          </a:prstGeom>
        </p:spPr>
        <p:txBody>
          <a:bodyPr/>
          <a:lstStyle/>
          <a:p>
            <a:endParaRPr lang="de-DE" dirty="0" smtClean="0"/>
          </a:p>
        </p:txBody>
      </p:sp>
      <p:sp>
        <p:nvSpPr>
          <p:cNvPr id="5" name="Textplatzhalter 5"/>
          <p:cNvSpPr>
            <a:spLocks noGrp="1"/>
          </p:cNvSpPr>
          <p:nvPr>
            <p:ph idx="12" hasCustomPrompt="1"/>
          </p:nvPr>
        </p:nvSpPr>
        <p:spPr>
          <a:xfrm>
            <a:off x="457200" y="2438400"/>
            <a:ext cx="8229600" cy="35052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charset="2"/>
              <a:buNone/>
              <a:tabLst/>
              <a:defRPr sz="1800" b="0" i="0" baseline="0">
                <a:latin typeface="Frutiger CE 45 Light"/>
                <a:cs typeface="Frutiger CE 45 Light"/>
              </a:defRPr>
            </a:lvl1pPr>
          </a:lstStyle>
          <a:p>
            <a:pPr lvl="0"/>
            <a:r>
              <a:rPr lang="de-DE" dirty="0" smtClean="0"/>
              <a:t>Grafik bzw. Tabelle einfügen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1447800"/>
            <a:ext cx="6553200" cy="6096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200" b="0" i="0">
                <a:latin typeface="Frutiger CE 55 Roman"/>
                <a:cs typeface="Frutiger CE 55 Roman"/>
              </a:defRPr>
            </a:lvl1pPr>
          </a:lstStyle>
          <a:p>
            <a:r>
              <a:rPr lang="de-DE" dirty="0" smtClean="0"/>
              <a:t>Hauptüberschrift Inhalt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082" y="293729"/>
            <a:ext cx="6589219" cy="587458"/>
          </a:xfrm>
          <a:prstGeom prst="rect">
            <a:avLst/>
          </a:prstGeom>
        </p:spPr>
        <p:txBody>
          <a:bodyPr lIns="80147" tIns="40074" rIns="80147" bIns="40074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23081" y="1403853"/>
            <a:ext cx="4183760" cy="4722704"/>
          </a:xfrm>
          <a:prstGeom prst="rect">
            <a:avLst/>
          </a:prstGeom>
        </p:spPr>
        <p:txBody>
          <a:bodyPr lIns="80147" tIns="40074" rIns="80147" bIns="40074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37160" y="1403853"/>
            <a:ext cx="4183760" cy="4722704"/>
          </a:xfrm>
          <a:prstGeom prst="rect">
            <a:avLst/>
          </a:prstGeom>
        </p:spPr>
        <p:txBody>
          <a:bodyPr lIns="80147" tIns="40074" rIns="80147" bIns="40074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525C5-20DA-410F-9391-B2C654830BA6}" type="datetime1">
              <a:rPr lang="de-DE"/>
              <a:pPr>
                <a:defRPr/>
              </a:pPr>
              <a:t>04.04.2017</a:t>
            </a:fld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3567" y="6244625"/>
            <a:ext cx="2896867" cy="476589"/>
          </a:xfrm>
          <a:prstGeom prst="rect">
            <a:avLst/>
          </a:prstGeom>
          <a:ln/>
        </p:spPr>
        <p:txBody>
          <a:bodyPr lIns="80147" tIns="40074" rIns="80147" bIns="40074"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2567" y="6244625"/>
            <a:ext cx="2268352" cy="476589"/>
          </a:xfrm>
          <a:prstGeom prst="rect">
            <a:avLst/>
          </a:prstGeom>
          <a:ln/>
        </p:spPr>
        <p:txBody>
          <a:bodyPr lIns="80147" tIns="40074" rIns="80147" bIns="40074"/>
          <a:lstStyle>
            <a:lvl1pPr>
              <a:defRPr/>
            </a:lvl1pPr>
          </a:lstStyle>
          <a:p>
            <a:pPr>
              <a:defRPr/>
            </a:pPr>
            <a:fld id="{74825A57-FEC9-4C27-9EF0-2B94A9463E6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1719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081" y="293729"/>
            <a:ext cx="6589219" cy="587458"/>
          </a:xfrm>
          <a:prstGeom prst="rect">
            <a:avLst/>
          </a:prstGeom>
        </p:spPr>
        <p:txBody>
          <a:bodyPr lIns="80147" tIns="40074" rIns="80147" bIns="40074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081" y="1403853"/>
            <a:ext cx="8497838" cy="4722704"/>
          </a:xfrm>
          <a:prstGeom prst="rect">
            <a:avLst/>
          </a:prstGeom>
        </p:spPr>
        <p:txBody>
          <a:bodyPr lIns="80147" tIns="40074" rIns="80147" bIns="40074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42818-E1EE-46C2-ABA7-E117A0D3258B}" type="datetime1">
              <a:rPr lang="de-DE"/>
              <a:pPr>
                <a:defRPr/>
              </a:pPr>
              <a:t>04.04.2017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3567" y="6244625"/>
            <a:ext cx="2896867" cy="476589"/>
          </a:xfrm>
          <a:prstGeom prst="rect">
            <a:avLst/>
          </a:prstGeom>
          <a:ln/>
        </p:spPr>
        <p:txBody>
          <a:bodyPr lIns="80147" tIns="40074" rIns="80147" bIns="40074"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2567" y="6244625"/>
            <a:ext cx="2268352" cy="476589"/>
          </a:xfrm>
          <a:prstGeom prst="rect">
            <a:avLst/>
          </a:prstGeom>
          <a:ln/>
        </p:spPr>
        <p:txBody>
          <a:bodyPr lIns="80147" tIns="40074" rIns="80147" bIns="40074"/>
          <a:lstStyle>
            <a:lvl1pPr>
              <a:defRPr/>
            </a:lvl1pPr>
          </a:lstStyle>
          <a:p>
            <a:pPr>
              <a:defRPr/>
            </a:pPr>
            <a:fld id="{6FCC59B9-B868-477F-BD94-C2F6B41AA62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1679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9057" y="1045330"/>
            <a:ext cx="8125888" cy="554342"/>
          </a:xfrm>
          <a:prstGeom prst="rect">
            <a:avLst/>
          </a:prstGeom>
        </p:spPr>
        <p:txBody>
          <a:bodyPr lIns="80147" tIns="40074" rIns="80147" bIns="40074"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507699" y="2057477"/>
            <a:ext cx="8128603" cy="3853103"/>
          </a:xfrm>
          <a:prstGeom prst="rect">
            <a:avLst/>
          </a:prstGeom>
        </p:spPr>
        <p:txBody>
          <a:bodyPr lIns="80147" tIns="40074" rIns="80147" bIns="40074"/>
          <a:lstStyle>
            <a:lvl1pPr>
              <a:defRPr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oliennummernplatzhalter 2"/>
          <p:cNvSpPr>
            <a:spLocks noGrp="1"/>
          </p:cNvSpPr>
          <p:nvPr>
            <p:ph type="sldNum" sz="quarter" idx="14"/>
          </p:nvPr>
        </p:nvSpPr>
        <p:spPr>
          <a:xfrm>
            <a:off x="8020005" y="6398688"/>
            <a:ext cx="605437" cy="287970"/>
          </a:xfrm>
          <a:prstGeom prst="rect">
            <a:avLst/>
          </a:prstGeom>
        </p:spPr>
        <p:txBody>
          <a:bodyPr lIns="80147" tIns="40074" rIns="80147" bIns="40074"/>
          <a:lstStyle>
            <a:lvl1pPr>
              <a:defRPr/>
            </a:lvl1pPr>
          </a:lstStyle>
          <a:p>
            <a:pPr>
              <a:defRPr/>
            </a:pPr>
            <a:fld id="{C15BE997-58E0-4DF2-9176-AABA8C35CAD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446612" y="6405887"/>
            <a:ext cx="4079234" cy="287970"/>
          </a:xfrm>
          <a:prstGeom prst="rect">
            <a:avLst/>
          </a:prstGeom>
        </p:spPr>
        <p:txBody>
          <a:bodyPr lIns="80147" tIns="40074" rIns="80147" bIns="40074"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TITEL DER PRÄSENTATION / Name der Autorin/des Autors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7EE05-7990-40C1-A457-779634CC85E2}" type="datetime1">
              <a:rPr lang="de-DE"/>
              <a:pPr>
                <a:defRPr/>
              </a:pPr>
              <a:t>04.04.2017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8651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Logo_Nds_MK_WappenundLogo_RG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81400" y="5436000"/>
            <a:ext cx="2519172" cy="6377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143000" cy="365125"/>
          </a:xfrm>
          <a:prstGeom prst="rect">
            <a:avLst/>
          </a:prstGeom>
        </p:spPr>
        <p:txBody>
          <a:bodyPr vert="horz" wrap="square" lIns="0" tIns="0" rIns="0" bIns="0" rtlCol="0" anchor="ctr" anchorCtr="0"/>
          <a:lstStyle>
            <a:lvl1pPr algn="l">
              <a:lnSpc>
                <a:spcPct val="100000"/>
              </a:lnSpc>
              <a:spcAft>
                <a:spcPts val="0"/>
              </a:spcAft>
              <a:defRPr sz="900" b="0" i="0">
                <a:solidFill>
                  <a:schemeClr val="tx1">
                    <a:tint val="75000"/>
                  </a:schemeClr>
                </a:solidFill>
                <a:latin typeface="Frutiger CE 45 Light"/>
                <a:cs typeface="Frutiger CE 45 Light"/>
              </a:defRPr>
            </a:lvl1pPr>
          </a:lstStyle>
          <a:p>
            <a:r>
              <a:rPr lang="de-DE" dirty="0" smtClean="0"/>
              <a:t>Berlin, 06.04.2017</a:t>
            </a:r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457200" y="760412"/>
            <a:ext cx="8229600" cy="1588"/>
          </a:xfrm>
          <a:prstGeom prst="line">
            <a:avLst/>
          </a:prstGeom>
          <a:ln w="3175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el 1"/>
          <p:cNvSpPr txBox="1">
            <a:spLocks/>
          </p:cNvSpPr>
          <p:nvPr userDrawn="1"/>
        </p:nvSpPr>
        <p:spPr>
          <a:xfrm>
            <a:off x="457200" y="304800"/>
            <a:ext cx="5562600" cy="30480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utiger CE 55 Roman"/>
                <a:ea typeface="+mj-ea"/>
                <a:cs typeface="Frutiger CE 55 Roman"/>
              </a:rPr>
              <a:t>Zusammenarbeit von Schule und Sportverein in Stadt und Land</a:t>
            </a:r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457200" y="6172200"/>
            <a:ext cx="8229600" cy="1588"/>
          </a:xfrm>
          <a:prstGeom prst="line">
            <a:avLst/>
          </a:prstGeom>
          <a:ln w="3175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 8" descr="Logo_Nds_MK_WappenundLogo_RGB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145383" y="228600"/>
            <a:ext cx="1541417" cy="390250"/>
          </a:xfrm>
          <a:prstGeom prst="rect">
            <a:avLst/>
          </a:prstGeom>
        </p:spPr>
      </p:pic>
      <p:pic>
        <p:nvPicPr>
          <p:cNvPr id="13" name="Picture 3" descr="LSBschriftzu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625"/>
            <a:ext cx="1427321" cy="59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563888" y="3140968"/>
            <a:ext cx="4881612" cy="1447800"/>
          </a:xfrm>
        </p:spPr>
        <p:txBody>
          <a:bodyPr/>
          <a:lstStyle/>
          <a:p>
            <a:r>
              <a:rPr lang="de-DE" dirty="0" smtClean="0"/>
              <a:t>Forum 2:</a:t>
            </a:r>
            <a:br>
              <a:rPr lang="de-DE" dirty="0" smtClean="0"/>
            </a:br>
            <a:r>
              <a:rPr lang="de-DE" dirty="0" smtClean="0"/>
              <a:t>Unterschiedliche </a:t>
            </a:r>
            <a:r>
              <a:rPr lang="de-DE" dirty="0"/>
              <a:t>Zugänge für die Zusammenarbeit von Schule und </a:t>
            </a:r>
            <a:r>
              <a:rPr lang="de-DE" dirty="0" smtClean="0"/>
              <a:t>Sportverein </a:t>
            </a:r>
            <a:r>
              <a:rPr lang="de-DE" dirty="0"/>
              <a:t>in Stadt und Land</a:t>
            </a:r>
          </a:p>
        </p:txBody>
      </p:sp>
      <p:sp>
        <p:nvSpPr>
          <p:cNvPr id="4" name="Rechteck 3"/>
          <p:cNvSpPr/>
          <p:nvPr/>
        </p:nvSpPr>
        <p:spPr>
          <a:xfrm>
            <a:off x="-14718" y="3717032"/>
            <a:ext cx="82444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Arial (W1)"/>
                <a:ea typeface="Times New Roman"/>
                <a:cs typeface="Arial"/>
              </a:rPr>
              <a:t>Fachtagung „Sport und Ganztag“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76850" cy="2638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b="1" dirty="0" smtClean="0">
                <a:latin typeface="Arial (W1)"/>
                <a:ea typeface="Times New Roman"/>
                <a:cs typeface="Arial"/>
              </a:rPr>
              <a:t>Vorstellung des Podiums:</a:t>
            </a:r>
            <a:endParaRPr lang="de-DE" sz="1800" dirty="0">
              <a:effectLst/>
              <a:latin typeface="Arial (W1)"/>
              <a:ea typeface="Times New Roman"/>
              <a:cs typeface="Arial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535132" y="1943100"/>
            <a:ext cx="8357347" cy="4006180"/>
          </a:xfrm>
        </p:spPr>
        <p:txBody>
          <a:bodyPr>
            <a:noAutofit/>
          </a:bodyPr>
          <a:lstStyle/>
          <a:p>
            <a:pPr>
              <a:buNone/>
            </a:pPr>
            <a:endParaRPr lang="de-DE" dirty="0" smtClean="0"/>
          </a:p>
          <a:p>
            <a:r>
              <a:rPr lang="de-DE" dirty="0" smtClean="0"/>
              <a:t>   </a:t>
            </a:r>
            <a:r>
              <a:rPr lang="de-DE" b="1" dirty="0" smtClean="0"/>
              <a:t>Angela Reimers, </a:t>
            </a:r>
            <a:r>
              <a:rPr lang="de-DE" b="1" dirty="0"/>
              <a:t>Referat Gesamtschulen, Ganztagsschulen </a:t>
            </a:r>
            <a:r>
              <a:rPr lang="de-DE" b="1" dirty="0" smtClean="0"/>
              <a:t>im </a:t>
            </a:r>
            <a:br>
              <a:rPr lang="de-DE" b="1" dirty="0" smtClean="0"/>
            </a:br>
            <a:r>
              <a:rPr lang="de-DE" b="1" dirty="0" smtClean="0"/>
              <a:t>     Niedersächsischen Kultusministerium</a:t>
            </a:r>
            <a:endParaRPr lang="de-DE" dirty="0" smtClean="0"/>
          </a:p>
          <a:p>
            <a:r>
              <a:rPr lang="de-DE" dirty="0" smtClean="0"/>
              <a:t>   </a:t>
            </a:r>
            <a:r>
              <a:rPr lang="de-DE" b="1" dirty="0" smtClean="0"/>
              <a:t>Tina </a:t>
            </a:r>
            <a:r>
              <a:rPr lang="de-DE" b="1" dirty="0" err="1"/>
              <a:t>Stöter</a:t>
            </a:r>
            <a:r>
              <a:rPr lang="de-DE" b="1" dirty="0"/>
              <a:t>, Koordinatorin für Bewegungsangebote in Kindertagesstätte </a:t>
            </a:r>
            <a:r>
              <a:rPr lang="de-DE" b="1" dirty="0" smtClean="0"/>
              <a:t>&amp;</a:t>
            </a:r>
            <a:br>
              <a:rPr lang="de-DE" b="1" dirty="0" smtClean="0"/>
            </a:br>
            <a:r>
              <a:rPr lang="de-DE" b="1" dirty="0" smtClean="0"/>
              <a:t>     Ganztagsschule, </a:t>
            </a:r>
            <a:r>
              <a:rPr lang="de-DE" b="1" dirty="0" err="1" smtClean="0"/>
              <a:t>BeSS</a:t>
            </a:r>
            <a:r>
              <a:rPr lang="de-DE" b="1" dirty="0" smtClean="0"/>
              <a:t> </a:t>
            </a:r>
            <a:r>
              <a:rPr lang="de-DE" b="1" dirty="0"/>
              <a:t>– </a:t>
            </a:r>
            <a:r>
              <a:rPr lang="de-DE" b="1" dirty="0" smtClean="0"/>
              <a:t>Servicestelle, Stadtsportbund Braunschweig</a:t>
            </a:r>
          </a:p>
          <a:p>
            <a:r>
              <a:rPr lang="de-DE" b="1" dirty="0" smtClean="0"/>
              <a:t>   Karsten Täger, Teamleiter </a:t>
            </a:r>
            <a:r>
              <a:rPr lang="de-DE" b="1" dirty="0"/>
              <a:t>für Kita, Schule und </a:t>
            </a:r>
            <a:r>
              <a:rPr lang="de-DE" b="1" dirty="0" smtClean="0"/>
              <a:t>Verein, LandesSportBund </a:t>
            </a:r>
            <a:br>
              <a:rPr lang="de-DE" b="1" dirty="0" smtClean="0"/>
            </a:br>
            <a:r>
              <a:rPr lang="de-DE" b="1" dirty="0" smtClean="0"/>
              <a:t>     Niedersachsen </a:t>
            </a:r>
          </a:p>
          <a:p>
            <a:r>
              <a:rPr lang="de-DE" b="1" dirty="0"/>
              <a:t> </a:t>
            </a:r>
            <a:r>
              <a:rPr lang="de-DE" b="1" dirty="0" smtClean="0"/>
              <a:t>  Thomas Castens, Schulsportreferent </a:t>
            </a:r>
            <a:r>
              <a:rPr lang="de-DE" b="1" dirty="0"/>
              <a:t>im </a:t>
            </a:r>
            <a:r>
              <a:rPr lang="de-DE" b="1" dirty="0" smtClean="0"/>
              <a:t>Niedersächsischen    </a:t>
            </a:r>
            <a:br>
              <a:rPr lang="de-DE" b="1" dirty="0" smtClean="0"/>
            </a:br>
            <a:r>
              <a:rPr lang="de-DE" b="1" dirty="0" smtClean="0"/>
              <a:t>     Kultusministerium</a:t>
            </a:r>
            <a:endParaRPr lang="de-DE" dirty="0" smtClean="0"/>
          </a:p>
          <a:p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137" y="955005"/>
            <a:ext cx="2847975" cy="1162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b="1" dirty="0" smtClean="0">
                <a:latin typeface="Arial (W1)"/>
                <a:ea typeface="Times New Roman"/>
                <a:cs typeface="Arial"/>
              </a:rPr>
              <a:t>Geplanter Ablauf:</a:t>
            </a:r>
            <a:endParaRPr lang="de-DE" sz="1800" dirty="0">
              <a:effectLst/>
              <a:latin typeface="Arial (W1)"/>
              <a:ea typeface="Times New Roman"/>
              <a:cs typeface="Arial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539552" y="1879848"/>
            <a:ext cx="7776864" cy="2917304"/>
          </a:xfrm>
        </p:spPr>
        <p:txBody>
          <a:bodyPr>
            <a:noAutofit/>
          </a:bodyPr>
          <a:lstStyle/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 marL="285750" indent="-285750"/>
            <a:r>
              <a:rPr lang="de-DE" b="1" dirty="0" smtClean="0"/>
              <a:t> 3 Kurzinputs mit jeweils anschließend kurzer Aussprache</a:t>
            </a:r>
            <a:endParaRPr lang="de-DE" dirty="0" smtClean="0"/>
          </a:p>
          <a:p>
            <a:r>
              <a:rPr lang="de-DE" dirty="0" smtClean="0"/>
              <a:t>    </a:t>
            </a:r>
            <a:r>
              <a:rPr lang="de-DE" b="1" dirty="0" smtClean="0"/>
              <a:t>Plenumsdiskussion </a:t>
            </a:r>
          </a:p>
          <a:p>
            <a:pPr marL="285750" indent="-285750"/>
            <a:r>
              <a:rPr lang="de-DE" b="1" dirty="0" smtClean="0"/>
              <a:t> Zusammenfassung</a:t>
            </a: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796" y="908720"/>
            <a:ext cx="1866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b="1" dirty="0" smtClean="0">
                <a:latin typeface="Arial (W1)"/>
                <a:ea typeface="Times New Roman"/>
                <a:cs typeface="Arial"/>
              </a:rPr>
              <a:t>Geplante Themen:</a:t>
            </a:r>
            <a:endParaRPr lang="de-DE" sz="1800" dirty="0">
              <a:effectLst/>
              <a:latin typeface="Arial (W1)"/>
              <a:ea typeface="Times New Roman"/>
              <a:cs typeface="Arial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36370" y="1268760"/>
            <a:ext cx="7776864" cy="4284687"/>
          </a:xfrm>
        </p:spPr>
        <p:txBody>
          <a:bodyPr>
            <a:noAutofit/>
          </a:bodyPr>
          <a:lstStyle/>
          <a:p>
            <a:pPr>
              <a:buNone/>
            </a:pPr>
            <a:endParaRPr lang="de-DE" dirty="0"/>
          </a:p>
          <a:p>
            <a:pPr>
              <a:buNone/>
            </a:pPr>
            <a:endParaRPr lang="de-DE" sz="2900" dirty="0"/>
          </a:p>
          <a:p>
            <a:pPr>
              <a:buNone/>
            </a:pPr>
            <a:endParaRPr lang="de-DE" sz="1000" dirty="0" smtClean="0"/>
          </a:p>
          <a:p>
            <a:pPr marL="285750" indent="-285750"/>
            <a:r>
              <a:rPr lang="de-DE" b="1" dirty="0" smtClean="0"/>
              <a:t> Angela </a:t>
            </a:r>
            <a:r>
              <a:rPr lang="de-DE" b="1" dirty="0"/>
              <a:t>R</a:t>
            </a:r>
            <a:r>
              <a:rPr lang="de-DE" b="1" dirty="0" smtClean="0"/>
              <a:t>eimers: </a:t>
            </a:r>
            <a:r>
              <a:rPr lang="de-DE" b="1" dirty="0"/>
              <a:t>Zukunftsoffensive Bildung </a:t>
            </a:r>
            <a:r>
              <a:rPr lang="de-DE" b="1" dirty="0" smtClean="0"/>
              <a:t>– Qualität </a:t>
            </a:r>
            <a:r>
              <a:rPr lang="de-DE" b="1" dirty="0"/>
              <a:t>im </a:t>
            </a:r>
            <a:r>
              <a:rPr lang="de-DE" b="1" dirty="0" smtClean="0"/>
              <a:t>Ganztag</a:t>
            </a:r>
            <a:br>
              <a:rPr lang="de-DE" b="1" dirty="0" smtClean="0"/>
            </a:br>
            <a:r>
              <a:rPr lang="de-DE" b="1" dirty="0" smtClean="0"/>
              <a:t> </a:t>
            </a:r>
            <a:r>
              <a:rPr lang="de-DE" b="1" dirty="0"/>
              <a:t>durch Kooperation mit außerschulischen Partnern </a:t>
            </a:r>
            <a:endParaRPr lang="de-DE" dirty="0" smtClean="0"/>
          </a:p>
          <a:p>
            <a:r>
              <a:rPr lang="de-DE" dirty="0" smtClean="0"/>
              <a:t>    </a:t>
            </a:r>
            <a:r>
              <a:rPr lang="de-DE" b="1" dirty="0" smtClean="0"/>
              <a:t>Karsten Täger: </a:t>
            </a:r>
            <a:r>
              <a:rPr lang="de-DE" b="1" dirty="0"/>
              <a:t>Was wissen wir in Niedersachsen!?</a:t>
            </a:r>
          </a:p>
          <a:p>
            <a:pPr marL="285750" indent="-285750"/>
            <a:r>
              <a:rPr lang="de-DE" b="1" dirty="0" smtClean="0"/>
              <a:t> Tina </a:t>
            </a:r>
            <a:r>
              <a:rPr lang="de-DE" b="1" dirty="0" err="1" smtClean="0"/>
              <a:t>Stöter</a:t>
            </a:r>
            <a:r>
              <a:rPr lang="de-DE" b="1" dirty="0" smtClean="0"/>
              <a:t>: </a:t>
            </a:r>
            <a:r>
              <a:rPr lang="de-DE" b="1" dirty="0"/>
              <a:t>Ganztagsschule als Chance – mehr Zeit für Bewegung</a:t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799" y="908720"/>
            <a:ext cx="1714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9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369037" y="764704"/>
            <a:ext cx="59301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/>
              <a:t>Angela Reimers: Zukunftsoffensive Bildung – 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>Qualität im Ganztag </a:t>
            </a:r>
            <a:r>
              <a:rPr lang="de-DE" sz="2400" b="1" dirty="0"/>
              <a:t>durch Kooperation 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>mit </a:t>
            </a:r>
            <a:r>
              <a:rPr lang="de-DE" sz="2400" b="1" dirty="0"/>
              <a:t>außerschulischen Partnern</a:t>
            </a:r>
            <a:endParaRPr lang="de-DE" sz="24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395536" y="2035870"/>
            <a:ext cx="8219256" cy="4057426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DD</a:t>
            </a:r>
          </a:p>
          <a:p>
            <a:pPr algn="ctr"/>
            <a:endParaRPr lang="de-DE" dirty="0"/>
          </a:p>
        </p:txBody>
      </p:sp>
      <p:sp>
        <p:nvSpPr>
          <p:cNvPr id="9" name="Inhaltsplatzhalter 4"/>
          <p:cNvSpPr txBox="1">
            <a:spLocks/>
          </p:cNvSpPr>
          <p:nvPr/>
        </p:nvSpPr>
        <p:spPr>
          <a:xfrm>
            <a:off x="684136" y="1556792"/>
            <a:ext cx="7776864" cy="43924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ClrTx/>
              <a:buSzTx/>
              <a:buFont typeface="Symbol" charset="2"/>
              <a:buChar char="-"/>
              <a:tabLst/>
              <a:defRPr sz="1800" b="0" i="0" kern="1200" baseline="0">
                <a:solidFill>
                  <a:schemeClr val="tx1"/>
                </a:solidFill>
                <a:latin typeface="Frutiger CE 55 Roman"/>
                <a:ea typeface="+mn-ea"/>
                <a:cs typeface="Frutiger CE 55 Roman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Symbol" charset="2"/>
              <a:buNone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200" b="1" dirty="0" smtClean="0">
                <a:latin typeface="Calibri" panose="020F0502020204030204" pitchFamily="34" charset="0"/>
              </a:rPr>
              <a:t>Zum Ganztagsschulausbau – Entwicklungslinien in NI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200" b="1" dirty="0" smtClean="0">
                <a:latin typeface="Calibri" panose="020F0502020204030204" pitchFamily="34" charset="0"/>
              </a:rPr>
              <a:t>Offen oder gebunden? Formen der GTS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200" b="1" dirty="0" smtClean="0">
                <a:latin typeface="Calibri" panose="020F0502020204030204" pitchFamily="34" charset="0"/>
              </a:rPr>
              <a:t>Bewegung, Spiel und Sport  - ein unverzichtbarer Baustein im GT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200" b="1" dirty="0" smtClean="0">
                <a:latin typeface="Calibri" panose="020F0502020204030204" pitchFamily="34" charset="0"/>
              </a:rPr>
              <a:t>Kooperation mit außerschulischen Partnern – zentraler Gedanke des GT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200" b="1" dirty="0" smtClean="0">
                <a:latin typeface="Calibri" panose="020F0502020204030204" pitchFamily="34" charset="0"/>
              </a:rPr>
              <a:t>Vernetzung als </a:t>
            </a:r>
            <a:r>
              <a:rPr lang="de-DE" sz="2200" b="1" dirty="0" err="1" smtClean="0">
                <a:latin typeface="Calibri" panose="020F0502020204030204" pitchFamily="34" charset="0"/>
              </a:rPr>
              <a:t>Gelingensbedingung</a:t>
            </a:r>
            <a:r>
              <a:rPr lang="de-DE" sz="2200" b="1" dirty="0" smtClean="0">
                <a:latin typeface="Calibri" panose="020F0502020204030204" pitchFamily="34" charset="0"/>
              </a:rPr>
              <a:t> – Schaffung nachhaltiger Strukturen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200" b="1" dirty="0" smtClean="0">
                <a:latin typeface="Calibri" panose="020F0502020204030204" pitchFamily="34" charset="0"/>
              </a:rPr>
              <a:t>Fazit und Ausblick</a:t>
            </a:r>
            <a:br>
              <a:rPr lang="de-DE" sz="2200" b="1" dirty="0" smtClean="0">
                <a:latin typeface="Calibri" panose="020F0502020204030204" pitchFamily="34" charset="0"/>
              </a:rPr>
            </a:br>
            <a:r>
              <a:rPr lang="de-DE" sz="2200" b="1" dirty="0" smtClean="0">
                <a:latin typeface="Calibri" panose="020F0502020204030204" pitchFamily="34" charset="0"/>
              </a:rPr>
              <a:t/>
            </a:r>
            <a:br>
              <a:rPr lang="de-DE" sz="2200" b="1" dirty="0" smtClean="0">
                <a:latin typeface="Calibri" panose="020F0502020204030204" pitchFamily="34" charset="0"/>
              </a:rPr>
            </a:br>
            <a:endParaRPr lang="de-DE" sz="2200" dirty="0">
              <a:latin typeface="Calibri" panose="020F0502020204030204" pitchFamily="34" charset="0"/>
            </a:endParaRPr>
          </a:p>
        </p:txBody>
      </p:sp>
      <p:pic>
        <p:nvPicPr>
          <p:cNvPr id="10" name="Bild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845076"/>
            <a:ext cx="1440160" cy="97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25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199" y="908720"/>
            <a:ext cx="4978897" cy="326090"/>
          </a:xfrm>
        </p:spPr>
        <p:txBody>
          <a:bodyPr/>
          <a:lstStyle/>
          <a:p>
            <a:r>
              <a:rPr lang="de-DE" sz="2400" b="1" dirty="0" smtClean="0">
                <a:latin typeface="Arial (W1)"/>
                <a:ea typeface="Times New Roman"/>
                <a:cs typeface="Arial"/>
              </a:rPr>
              <a:t>Ganztagsschulentwicklung in NI</a:t>
            </a:r>
            <a:endParaRPr lang="de-DE" sz="1800" dirty="0">
              <a:effectLst/>
              <a:latin typeface="Arial (W1)"/>
              <a:ea typeface="Times New Roman"/>
              <a:cs typeface="Arial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graphicFrame>
        <p:nvGraphicFramePr>
          <p:cNvPr id="6" name="Inhaltsplatzhalter 6"/>
          <p:cNvGraphicFramePr>
            <a:graphicFrameLocks/>
          </p:cNvGraphicFramePr>
          <p:nvPr>
            <p:extLst/>
          </p:nvPr>
        </p:nvGraphicFramePr>
        <p:xfrm>
          <a:off x="513466" y="1529483"/>
          <a:ext cx="4638030" cy="4532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m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040929"/>
              </p:ext>
            </p:extLst>
          </p:nvPr>
        </p:nvGraphicFramePr>
        <p:xfrm>
          <a:off x="5364087" y="1529483"/>
          <a:ext cx="3288445" cy="4532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1925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78478" y="908721"/>
            <a:ext cx="4309546" cy="709676"/>
          </a:xfrm>
        </p:spPr>
        <p:txBody>
          <a:bodyPr/>
          <a:lstStyle/>
          <a:p>
            <a:r>
              <a:rPr lang="de-DE" sz="2400" b="1" dirty="0" smtClean="0">
                <a:latin typeface="Arial (W1)"/>
                <a:ea typeface="Times New Roman"/>
                <a:cs typeface="Arial"/>
              </a:rPr>
              <a:t>Ganztagsschulausbau in NI </a:t>
            </a:r>
            <a:r>
              <a:rPr lang="de-DE" sz="2400" b="1" dirty="0">
                <a:latin typeface="Arial (W1)"/>
                <a:ea typeface="Times New Roman"/>
                <a:cs typeface="Arial"/>
              </a:rPr>
              <a:t>– </a:t>
            </a:r>
            <a:r>
              <a:rPr lang="de-DE" sz="2400" b="1" dirty="0" smtClean="0">
                <a:latin typeface="Arial (W1)"/>
                <a:ea typeface="Times New Roman"/>
                <a:cs typeface="Arial"/>
              </a:rPr>
              <a:t>Zielsetzung</a:t>
            </a:r>
            <a:endParaRPr lang="de-DE" sz="1800" dirty="0">
              <a:effectLst/>
              <a:latin typeface="Arial (W1)"/>
              <a:ea typeface="Times New Roman"/>
              <a:cs typeface="Arial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sz="half" idx="4294967295"/>
          </p:nvPr>
        </p:nvSpPr>
        <p:spPr>
          <a:xfrm>
            <a:off x="620889" y="1646687"/>
            <a:ext cx="8726311" cy="45960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l">
              <a:buNone/>
            </a:pPr>
            <a:endParaRPr lang="de-DE" sz="2400" dirty="0"/>
          </a:p>
          <a:p>
            <a:pPr marL="0" lvl="0" indent="0">
              <a:buNone/>
            </a:pPr>
            <a:endParaRPr lang="de-DE" sz="1600" dirty="0" smtClean="0"/>
          </a:p>
          <a:p>
            <a:pPr marL="0" indent="0" algn="l">
              <a:buNone/>
            </a:pPr>
            <a:endParaRPr lang="de-DE" sz="2400" dirty="0" smtClean="0"/>
          </a:p>
        </p:txBody>
      </p:sp>
      <p:grpSp>
        <p:nvGrpSpPr>
          <p:cNvPr id="11" name="Gruppieren 10"/>
          <p:cNvGrpSpPr/>
          <p:nvPr/>
        </p:nvGrpSpPr>
        <p:grpSpPr>
          <a:xfrm>
            <a:off x="395536" y="1772816"/>
            <a:ext cx="7364900" cy="4018748"/>
            <a:chOff x="605105" y="2076543"/>
            <a:chExt cx="7364900" cy="4018748"/>
          </a:xfrm>
        </p:grpSpPr>
        <p:grpSp>
          <p:nvGrpSpPr>
            <p:cNvPr id="12" name="Gruppieren 11"/>
            <p:cNvGrpSpPr/>
            <p:nvPr/>
          </p:nvGrpSpPr>
          <p:grpSpPr>
            <a:xfrm>
              <a:off x="605105" y="2076543"/>
              <a:ext cx="7324018" cy="1097176"/>
              <a:chOff x="605105" y="2076543"/>
              <a:chExt cx="7324018" cy="1097176"/>
            </a:xfrm>
          </p:grpSpPr>
          <p:sp>
            <p:nvSpPr>
              <p:cNvPr id="22" name="Abgerundetes Rechteck 21"/>
              <p:cNvSpPr/>
              <p:nvPr/>
            </p:nvSpPr>
            <p:spPr>
              <a:xfrm>
                <a:off x="605105" y="2076543"/>
                <a:ext cx="7324018" cy="1097176"/>
              </a:xfrm>
              <a:prstGeom prst="round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smtClean="0"/>
                  <a:t>DD</a:t>
                </a:r>
              </a:p>
              <a:p>
                <a:pPr algn="ctr"/>
                <a:endParaRPr lang="de-DE" dirty="0"/>
              </a:p>
            </p:txBody>
          </p:sp>
          <p:sp>
            <p:nvSpPr>
              <p:cNvPr id="23" name="Inhaltsplatzhalter 2"/>
              <p:cNvSpPr txBox="1">
                <a:spLocks/>
              </p:cNvSpPr>
              <p:nvPr/>
            </p:nvSpPr>
            <p:spPr>
              <a:xfrm>
                <a:off x="770598" y="2154982"/>
                <a:ext cx="6841687" cy="974732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de-DE" sz="2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Ganzheitliches Bildungsangebot – Thematische</a:t>
                </a:r>
                <a:r>
                  <a:rPr kumimoji="0" lang="de-DE" sz="2200" b="0" i="0" u="none" strike="noStrike" kern="1200" cap="none" spc="0" normalizeH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 </a:t>
                </a:r>
                <a:r>
                  <a:rPr kumimoji="0" lang="de-DE" sz="2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Ausweitung auf andere Bildungsinhalte und Lernformen </a:t>
                </a:r>
                <a:br>
                  <a:rPr kumimoji="0" lang="de-DE" sz="2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</a:br>
                <a:r>
                  <a:rPr kumimoji="0" lang="de-DE" sz="2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in Ergänzung des Unterrichts</a:t>
                </a:r>
                <a:endParaRPr kumimoji="0" lang="de-DE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uppieren 12"/>
            <p:cNvGrpSpPr/>
            <p:nvPr/>
          </p:nvGrpSpPr>
          <p:grpSpPr>
            <a:xfrm>
              <a:off x="645987" y="4306983"/>
              <a:ext cx="7324018" cy="1262979"/>
              <a:chOff x="645987" y="4306983"/>
              <a:chExt cx="7324018" cy="1262979"/>
            </a:xfrm>
          </p:grpSpPr>
          <p:sp>
            <p:nvSpPr>
              <p:cNvPr id="20" name="Abgerundetes Rechteck 19"/>
              <p:cNvSpPr/>
              <p:nvPr/>
            </p:nvSpPr>
            <p:spPr>
              <a:xfrm>
                <a:off x="645987" y="4306983"/>
                <a:ext cx="7324018" cy="1262979"/>
              </a:xfrm>
              <a:prstGeom prst="round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smtClean="0"/>
                  <a:t>DD</a:t>
                </a:r>
              </a:p>
              <a:p>
                <a:pPr algn="ctr"/>
                <a:endParaRPr lang="de-DE" dirty="0"/>
              </a:p>
            </p:txBody>
          </p:sp>
          <p:sp>
            <p:nvSpPr>
              <p:cNvPr id="21" name="Inhaltsplatzhalter 2"/>
              <p:cNvSpPr txBox="1">
                <a:spLocks/>
              </p:cNvSpPr>
              <p:nvPr/>
            </p:nvSpPr>
            <p:spPr>
              <a:xfrm>
                <a:off x="804464" y="4337223"/>
                <a:ext cx="7052878" cy="1204449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/>
              <a:p>
                <a:pPr lvl="0" defTabSz="914377">
                  <a:lnSpc>
                    <a:spcPct val="90000"/>
                  </a:lnSpc>
                  <a:defRPr/>
                </a:pPr>
                <a:r>
                  <a:rPr lang="de-DE" sz="2200" dirty="0"/>
                  <a:t>S</a:t>
                </a:r>
                <a:r>
                  <a:rPr lang="de-DE" sz="2200" dirty="0" smtClean="0"/>
                  <a:t>oziale Integration </a:t>
                </a:r>
              </a:p>
              <a:p>
                <a:pPr marL="342900" lvl="0" indent="-342900" defTabSz="914377">
                  <a:lnSpc>
                    <a:spcPct val="90000"/>
                  </a:lnSpc>
                  <a:buFontTx/>
                  <a:buChar char="-"/>
                  <a:defRPr/>
                </a:pPr>
                <a:r>
                  <a:rPr lang="de-DE" sz="2200" dirty="0" smtClean="0"/>
                  <a:t>von sozial benachteiligten Kindern und Jugendlichen </a:t>
                </a:r>
              </a:p>
              <a:p>
                <a:pPr marL="342900" lvl="0" indent="-342900" defTabSz="914377">
                  <a:lnSpc>
                    <a:spcPct val="90000"/>
                  </a:lnSpc>
                  <a:buFontTx/>
                  <a:buChar char="-"/>
                  <a:defRPr/>
                </a:pPr>
                <a:r>
                  <a:rPr lang="de-DE" sz="2200" dirty="0" smtClean="0"/>
                  <a:t>von Kindern und Jugendlichen mit Migrationshintergrund und / oder mit Fluchterfahrung</a:t>
                </a:r>
                <a:endParaRPr lang="de-DE" sz="2200" dirty="0"/>
              </a:p>
            </p:txBody>
          </p:sp>
        </p:grpSp>
        <p:grpSp>
          <p:nvGrpSpPr>
            <p:cNvPr id="14" name="Gruppieren 13"/>
            <p:cNvGrpSpPr/>
            <p:nvPr/>
          </p:nvGrpSpPr>
          <p:grpSpPr>
            <a:xfrm>
              <a:off x="616040" y="5698010"/>
              <a:ext cx="7324018" cy="397281"/>
              <a:chOff x="616040" y="5698010"/>
              <a:chExt cx="7324018" cy="397281"/>
            </a:xfrm>
          </p:grpSpPr>
          <p:sp>
            <p:nvSpPr>
              <p:cNvPr id="18" name="Abgerundetes Rechteck 17"/>
              <p:cNvSpPr/>
              <p:nvPr/>
            </p:nvSpPr>
            <p:spPr>
              <a:xfrm>
                <a:off x="616040" y="5698010"/>
                <a:ext cx="7324018" cy="397281"/>
              </a:xfrm>
              <a:prstGeom prst="round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smtClean="0"/>
                  <a:t>DD</a:t>
                </a:r>
              </a:p>
              <a:p>
                <a:pPr algn="ctr"/>
                <a:endParaRPr lang="de-DE" dirty="0"/>
              </a:p>
            </p:txBody>
          </p:sp>
          <p:sp>
            <p:nvSpPr>
              <p:cNvPr id="19" name="Inhaltsplatzhalter 2"/>
              <p:cNvSpPr txBox="1">
                <a:spLocks/>
              </p:cNvSpPr>
              <p:nvPr/>
            </p:nvSpPr>
            <p:spPr>
              <a:xfrm>
                <a:off x="799093" y="5717488"/>
                <a:ext cx="7058249" cy="354357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de-DE" sz="2200" dirty="0" smtClean="0"/>
                  <a:t>Vereinbarkeit von Familie und Beruf</a:t>
                </a:r>
              </a:p>
            </p:txBody>
          </p:sp>
        </p:grpSp>
        <p:grpSp>
          <p:nvGrpSpPr>
            <p:cNvPr id="15" name="Gruppieren 14"/>
            <p:cNvGrpSpPr/>
            <p:nvPr/>
          </p:nvGrpSpPr>
          <p:grpSpPr>
            <a:xfrm>
              <a:off x="610748" y="3301767"/>
              <a:ext cx="7324018" cy="869909"/>
              <a:chOff x="610748" y="3301767"/>
              <a:chExt cx="7324018" cy="869909"/>
            </a:xfrm>
          </p:grpSpPr>
          <p:sp>
            <p:nvSpPr>
              <p:cNvPr id="16" name="Abgerundetes Rechteck 15"/>
              <p:cNvSpPr/>
              <p:nvPr/>
            </p:nvSpPr>
            <p:spPr>
              <a:xfrm>
                <a:off x="610748" y="3301767"/>
                <a:ext cx="7324018" cy="869909"/>
              </a:xfrm>
              <a:prstGeom prst="round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17" name="Textfeld 16"/>
              <p:cNvSpPr txBox="1"/>
              <p:nvPr/>
            </p:nvSpPr>
            <p:spPr>
              <a:xfrm>
                <a:off x="711984" y="3352799"/>
                <a:ext cx="714535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200" dirty="0" smtClean="0"/>
                  <a:t>Individuelle Förderung der Schülerinnen und Schüler – </a:t>
                </a:r>
                <a:br>
                  <a:rPr lang="de-DE" sz="2200" dirty="0" smtClean="0"/>
                </a:br>
                <a:r>
                  <a:rPr lang="de-DE" sz="2200" dirty="0" smtClean="0"/>
                  <a:t>mehr Bildungsgerechtigkeit durch Abbau von Ungleichheiten</a:t>
                </a:r>
                <a:endParaRPr lang="de-DE" sz="2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188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908720"/>
            <a:ext cx="8363272" cy="666379"/>
          </a:xfrm>
        </p:spPr>
        <p:txBody>
          <a:bodyPr/>
          <a:lstStyle/>
          <a:p>
            <a:r>
              <a:rPr lang="de-DE" sz="2400" b="1" dirty="0" err="1" smtClean="0">
                <a:latin typeface="Arial (W1)"/>
                <a:ea typeface="Times New Roman"/>
                <a:cs typeface="Arial"/>
              </a:rPr>
              <a:t>StEG</a:t>
            </a:r>
            <a:r>
              <a:rPr lang="de-DE" sz="2400" b="1" dirty="0" smtClean="0">
                <a:latin typeface="Arial (W1)"/>
                <a:ea typeface="Times New Roman"/>
                <a:cs typeface="Arial"/>
              </a:rPr>
              <a:t> Schulleitungsstudie 2012 / 2015 - </a:t>
            </a:r>
            <a:br>
              <a:rPr lang="de-DE" sz="2400" b="1" dirty="0" smtClean="0">
                <a:latin typeface="Arial (W1)"/>
                <a:ea typeface="Times New Roman"/>
                <a:cs typeface="Arial"/>
              </a:rPr>
            </a:br>
            <a:r>
              <a:rPr lang="de-DE" sz="2400" b="1" dirty="0" smtClean="0">
                <a:latin typeface="Arial (W1)"/>
                <a:ea typeface="Times New Roman"/>
                <a:cs typeface="Arial"/>
              </a:rPr>
              <a:t>länderspezifische Auswertung NI</a:t>
            </a:r>
            <a:endParaRPr lang="de-DE" sz="1800" dirty="0">
              <a:effectLst/>
              <a:latin typeface="Arial (W1)"/>
              <a:ea typeface="Times New Roman"/>
              <a:cs typeface="Arial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sz="half" idx="4294967295"/>
          </p:nvPr>
        </p:nvSpPr>
        <p:spPr>
          <a:xfrm>
            <a:off x="395536" y="1628800"/>
            <a:ext cx="8692444" cy="54186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de-DE" sz="2400" dirty="0" smtClean="0">
                <a:latin typeface="Arial (W1)"/>
              </a:rPr>
              <a:t>Angebote zu Freizeit, Bewegung, Gesundheit und sozialem Lernen</a:t>
            </a:r>
          </a:p>
          <a:p>
            <a:pPr>
              <a:buNone/>
            </a:pPr>
            <a:endParaRPr lang="de-DE" sz="2400" dirty="0" smtClean="0">
              <a:latin typeface="Arial (W1)"/>
            </a:endParaRPr>
          </a:p>
          <a:p>
            <a:pPr>
              <a:spcAft>
                <a:spcPts val="600"/>
              </a:spcAft>
              <a:buNone/>
            </a:pPr>
            <a:endParaRPr lang="de-DE" sz="9600" dirty="0" smtClean="0"/>
          </a:p>
          <a:p>
            <a:endParaRPr lang="de-DE" sz="2400" dirty="0" smtClean="0"/>
          </a:p>
        </p:txBody>
      </p:sp>
      <p:sp>
        <p:nvSpPr>
          <p:cNvPr id="17" name="Abgerundetes Rechteck 16"/>
          <p:cNvSpPr/>
          <p:nvPr/>
        </p:nvSpPr>
        <p:spPr>
          <a:xfrm>
            <a:off x="467543" y="2461860"/>
            <a:ext cx="8352929" cy="3264207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DD</a:t>
            </a:r>
          </a:p>
          <a:p>
            <a:pPr algn="ctr"/>
            <a:endParaRPr lang="de-DE" dirty="0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15" y="2855350"/>
            <a:ext cx="7858425" cy="2517866"/>
          </a:xfrm>
          <a:prstGeom prst="rect">
            <a:avLst/>
          </a:prstGeom>
          <a:ln>
            <a:noFill/>
          </a:ln>
        </p:spPr>
      </p:pic>
      <p:sp>
        <p:nvSpPr>
          <p:cNvPr id="22" name="Ellipse 21"/>
          <p:cNvSpPr/>
          <p:nvPr/>
        </p:nvSpPr>
        <p:spPr bwMode="auto">
          <a:xfrm>
            <a:off x="683568" y="3789040"/>
            <a:ext cx="7817644" cy="576064"/>
          </a:xfrm>
          <a:prstGeom prst="ellipse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smtClean="0">
              <a:ln>
                <a:noFill/>
              </a:ln>
              <a:solidFill>
                <a:srgbClr val="4A4A4A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95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908720"/>
            <a:ext cx="4267200" cy="990600"/>
          </a:xfrm>
        </p:spPr>
        <p:txBody>
          <a:bodyPr/>
          <a:lstStyle/>
          <a:p>
            <a:r>
              <a:rPr lang="de-DE" sz="2400" b="1" dirty="0" smtClean="0">
                <a:latin typeface="Arial (W1)"/>
                <a:ea typeface="Times New Roman"/>
                <a:cs typeface="Arial"/>
              </a:rPr>
              <a:t>Kooperation / Vernetzung ermöglicht …</a:t>
            </a:r>
            <a:endParaRPr lang="de-DE" sz="1800" dirty="0">
              <a:effectLst/>
              <a:latin typeface="Arial (W1)"/>
              <a:ea typeface="Times New Roman"/>
              <a:cs typeface="Arial"/>
            </a:endParaRPr>
          </a:p>
        </p:txBody>
      </p:sp>
      <p:grpSp>
        <p:nvGrpSpPr>
          <p:cNvPr id="35" name="Gruppieren 34"/>
          <p:cNvGrpSpPr/>
          <p:nvPr/>
        </p:nvGrpSpPr>
        <p:grpSpPr>
          <a:xfrm>
            <a:off x="395536" y="1772816"/>
            <a:ext cx="7324018" cy="4028161"/>
            <a:chOff x="598521" y="2076543"/>
            <a:chExt cx="7324018" cy="4028161"/>
          </a:xfrm>
        </p:grpSpPr>
        <p:grpSp>
          <p:nvGrpSpPr>
            <p:cNvPr id="36" name="Gruppieren 35"/>
            <p:cNvGrpSpPr/>
            <p:nvPr/>
          </p:nvGrpSpPr>
          <p:grpSpPr>
            <a:xfrm>
              <a:off x="598521" y="2076543"/>
              <a:ext cx="7324018" cy="1402637"/>
              <a:chOff x="605105" y="2076543"/>
              <a:chExt cx="7324018" cy="971457"/>
            </a:xfrm>
          </p:grpSpPr>
          <p:sp>
            <p:nvSpPr>
              <p:cNvPr id="47" name="Abgerundetes Rechteck 46"/>
              <p:cNvSpPr/>
              <p:nvPr/>
            </p:nvSpPr>
            <p:spPr>
              <a:xfrm>
                <a:off x="605105" y="2076543"/>
                <a:ext cx="7324018" cy="735149"/>
              </a:xfrm>
              <a:prstGeom prst="round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smtClean="0"/>
                  <a:t>DD</a:t>
                </a:r>
              </a:p>
              <a:p>
                <a:pPr algn="ctr"/>
                <a:endParaRPr lang="de-DE" dirty="0"/>
              </a:p>
            </p:txBody>
          </p:sp>
          <p:sp>
            <p:nvSpPr>
              <p:cNvPr id="48" name="Inhaltsplatzhalter 2"/>
              <p:cNvSpPr txBox="1">
                <a:spLocks/>
              </p:cNvSpPr>
              <p:nvPr/>
            </p:nvSpPr>
            <p:spPr>
              <a:xfrm>
                <a:off x="770598" y="2151601"/>
                <a:ext cx="7086743" cy="896399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de-DE" sz="2200" dirty="0" smtClean="0"/>
                  <a:t>… gelingendes Aufwachsen von Kindern und Jugendlichen durch einen breit ausgerichteten Lern- und Sozialisierungs-raum</a:t>
                </a:r>
                <a:endParaRPr kumimoji="0" lang="de-DE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uppieren 36"/>
            <p:cNvGrpSpPr/>
            <p:nvPr/>
          </p:nvGrpSpPr>
          <p:grpSpPr>
            <a:xfrm>
              <a:off x="598521" y="5380371"/>
              <a:ext cx="7324018" cy="724333"/>
              <a:chOff x="591938" y="5380371"/>
              <a:chExt cx="7324018" cy="724333"/>
            </a:xfrm>
          </p:grpSpPr>
          <p:sp>
            <p:nvSpPr>
              <p:cNvPr id="45" name="Abgerundetes Rechteck 44"/>
              <p:cNvSpPr/>
              <p:nvPr/>
            </p:nvSpPr>
            <p:spPr>
              <a:xfrm>
                <a:off x="591938" y="5380371"/>
                <a:ext cx="7324018" cy="724333"/>
              </a:xfrm>
              <a:prstGeom prst="round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smtClean="0"/>
                  <a:t>DD</a:t>
                </a:r>
              </a:p>
              <a:p>
                <a:pPr algn="ctr"/>
                <a:endParaRPr lang="de-DE" dirty="0"/>
              </a:p>
            </p:txBody>
          </p:sp>
          <p:sp>
            <p:nvSpPr>
              <p:cNvPr id="46" name="Inhaltsplatzhalter 2"/>
              <p:cNvSpPr txBox="1">
                <a:spLocks/>
              </p:cNvSpPr>
              <p:nvPr/>
            </p:nvSpPr>
            <p:spPr>
              <a:xfrm>
                <a:off x="763924" y="5401203"/>
                <a:ext cx="7058249" cy="688771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de-DE" sz="2200" dirty="0" smtClean="0"/>
                  <a:t>… Schülerinnen und Schülern, sich in der Region / im Verein zu engagieren.</a:t>
                </a:r>
              </a:p>
            </p:txBody>
          </p:sp>
        </p:grpSp>
        <p:grpSp>
          <p:nvGrpSpPr>
            <p:cNvPr id="38" name="Gruppieren 37"/>
            <p:cNvGrpSpPr/>
            <p:nvPr/>
          </p:nvGrpSpPr>
          <p:grpSpPr>
            <a:xfrm>
              <a:off x="598521" y="3248559"/>
              <a:ext cx="7324018" cy="571844"/>
              <a:chOff x="599025" y="2911895"/>
              <a:chExt cx="7324018" cy="718938"/>
            </a:xfrm>
          </p:grpSpPr>
          <p:sp>
            <p:nvSpPr>
              <p:cNvPr id="43" name="Abgerundetes Rechteck 42"/>
              <p:cNvSpPr/>
              <p:nvPr/>
            </p:nvSpPr>
            <p:spPr>
              <a:xfrm>
                <a:off x="599025" y="2911895"/>
                <a:ext cx="7324018" cy="718938"/>
              </a:xfrm>
              <a:prstGeom prst="round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44" name="Textfeld 43"/>
              <p:cNvSpPr txBox="1"/>
              <p:nvPr/>
            </p:nvSpPr>
            <p:spPr>
              <a:xfrm>
                <a:off x="759447" y="3020323"/>
                <a:ext cx="7110188" cy="541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200" dirty="0" smtClean="0"/>
                  <a:t>… Stärkung des Lebensweltbezugs von Schule</a:t>
                </a:r>
                <a:endParaRPr lang="de-DE" sz="2200" dirty="0"/>
              </a:p>
            </p:txBody>
          </p:sp>
        </p:grpSp>
        <p:grpSp>
          <p:nvGrpSpPr>
            <p:cNvPr id="39" name="Gruppieren 38"/>
            <p:cNvGrpSpPr/>
            <p:nvPr/>
          </p:nvGrpSpPr>
          <p:grpSpPr>
            <a:xfrm>
              <a:off x="598521" y="4536823"/>
              <a:ext cx="7324018" cy="769441"/>
              <a:chOff x="599026" y="4536823"/>
              <a:chExt cx="7324018" cy="769441"/>
            </a:xfrm>
          </p:grpSpPr>
          <p:sp>
            <p:nvSpPr>
              <p:cNvPr id="41" name="Abgerundetes Rechteck 40"/>
              <p:cNvSpPr/>
              <p:nvPr/>
            </p:nvSpPr>
            <p:spPr>
              <a:xfrm>
                <a:off x="599026" y="4564839"/>
                <a:ext cx="7324018" cy="718938"/>
              </a:xfrm>
              <a:prstGeom prst="round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42" name="Textfeld 41"/>
              <p:cNvSpPr txBox="1"/>
              <p:nvPr/>
            </p:nvSpPr>
            <p:spPr>
              <a:xfrm>
                <a:off x="723707" y="4536823"/>
                <a:ext cx="709846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200" dirty="0" smtClean="0"/>
                  <a:t>… außerschulische Expertise bei der Durchführung von Ganztagsangeboten </a:t>
                </a:r>
                <a:endParaRPr lang="de-DE" sz="2200" dirty="0"/>
              </a:p>
            </p:txBody>
          </p:sp>
        </p:grpSp>
        <p:sp>
          <p:nvSpPr>
            <p:cNvPr id="40" name="Abgerundetes Rechteck 39"/>
            <p:cNvSpPr/>
            <p:nvPr/>
          </p:nvSpPr>
          <p:spPr>
            <a:xfrm>
              <a:off x="598522" y="3944277"/>
              <a:ext cx="7324017" cy="518890"/>
            </a:xfrm>
            <a:prstGeom prst="roundRect">
              <a:avLst/>
            </a:prstGeom>
            <a:solidFill>
              <a:schemeClr val="bg1"/>
            </a:solidFill>
            <a:ln w="25400" cap="flat" cmpd="sng" algn="ctr">
              <a:solidFill>
                <a:schemeClr val="accent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SS</a:t>
              </a:r>
              <a:endParaRPr lang="de-DE" dirty="0"/>
            </a:p>
          </p:txBody>
        </p:sp>
      </p:grpSp>
      <p:sp>
        <p:nvSpPr>
          <p:cNvPr id="49" name="Textfeld 48"/>
          <p:cNvSpPr txBox="1"/>
          <p:nvPr/>
        </p:nvSpPr>
        <p:spPr>
          <a:xfrm>
            <a:off x="539552" y="3718193"/>
            <a:ext cx="71101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 smtClean="0"/>
              <a:t>… Stärkung des Ganztagsprofils von Schule</a:t>
            </a:r>
            <a:endParaRPr lang="de-DE" sz="2200" dirty="0"/>
          </a:p>
        </p:txBody>
      </p:sp>
    </p:spTree>
    <p:extLst>
      <p:ext uri="{BB962C8B-B14F-4D97-AF65-F5344CB8AC3E}">
        <p14:creationId xmlns:p14="http://schemas.microsoft.com/office/powerpoint/2010/main" val="62481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908720"/>
            <a:ext cx="4267200" cy="360040"/>
          </a:xfrm>
        </p:spPr>
        <p:txBody>
          <a:bodyPr/>
          <a:lstStyle/>
          <a:p>
            <a:r>
              <a:rPr lang="de-DE" sz="2400" b="1" dirty="0" smtClean="0">
                <a:latin typeface="Arial (W1)"/>
                <a:ea typeface="Times New Roman"/>
                <a:cs typeface="Arial"/>
              </a:rPr>
              <a:t>Fazit und Ausblick</a:t>
            </a:r>
            <a:endParaRPr lang="de-DE" sz="1800" dirty="0">
              <a:effectLst/>
              <a:latin typeface="Arial (W1)"/>
              <a:ea typeface="Times New Roman"/>
              <a:cs typeface="Arial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grpSp>
        <p:nvGrpSpPr>
          <p:cNvPr id="25" name="Gruppieren 24"/>
          <p:cNvGrpSpPr/>
          <p:nvPr/>
        </p:nvGrpSpPr>
        <p:grpSpPr>
          <a:xfrm>
            <a:off x="467544" y="1848093"/>
            <a:ext cx="7343601" cy="3885163"/>
            <a:chOff x="610748" y="2130460"/>
            <a:chExt cx="7343601" cy="3885163"/>
          </a:xfrm>
        </p:grpSpPr>
        <p:grpSp>
          <p:nvGrpSpPr>
            <p:cNvPr id="26" name="Gruppieren 25"/>
            <p:cNvGrpSpPr/>
            <p:nvPr/>
          </p:nvGrpSpPr>
          <p:grpSpPr>
            <a:xfrm>
              <a:off x="630331" y="2130460"/>
              <a:ext cx="7324018" cy="1130246"/>
              <a:chOff x="630331" y="2130460"/>
              <a:chExt cx="7324018" cy="1130246"/>
            </a:xfrm>
          </p:grpSpPr>
          <p:sp>
            <p:nvSpPr>
              <p:cNvPr id="33" name="Abgerundetes Rechteck 32"/>
              <p:cNvSpPr/>
              <p:nvPr/>
            </p:nvSpPr>
            <p:spPr>
              <a:xfrm>
                <a:off x="630331" y="2130460"/>
                <a:ext cx="7324018" cy="1130246"/>
              </a:xfrm>
              <a:prstGeom prst="round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smtClean="0"/>
                  <a:t>DD</a:t>
                </a:r>
              </a:p>
              <a:p>
                <a:pPr algn="ctr"/>
                <a:endParaRPr lang="de-DE" dirty="0"/>
              </a:p>
            </p:txBody>
          </p:sp>
          <p:sp>
            <p:nvSpPr>
              <p:cNvPr id="34" name="Inhaltsplatzhalter 2"/>
              <p:cNvSpPr txBox="1">
                <a:spLocks/>
              </p:cNvSpPr>
              <p:nvPr/>
            </p:nvSpPr>
            <p:spPr>
              <a:xfrm>
                <a:off x="770598" y="2329751"/>
                <a:ext cx="7060417" cy="742589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/>
              <a:p>
                <a:r>
                  <a:rPr lang="de-DE" sz="2200" dirty="0" smtClean="0"/>
                  <a:t>Kooperation / Vernetzung </a:t>
                </a:r>
                <a:r>
                  <a:rPr lang="de-DE" sz="2200" dirty="0"/>
                  <a:t>ist der </a:t>
                </a:r>
                <a:r>
                  <a:rPr lang="de-DE" sz="2200" dirty="0">
                    <a:solidFill>
                      <a:schemeClr val="tx2"/>
                    </a:solidFill>
                  </a:rPr>
                  <a:t>Königsweg</a:t>
                </a:r>
                <a:r>
                  <a:rPr lang="de-DE" sz="2200" dirty="0"/>
                  <a:t> zu einer Leistung, </a:t>
                </a:r>
                <a:r>
                  <a:rPr lang="de-DE" sz="2200" dirty="0" smtClean="0"/>
                  <a:t>die </a:t>
                </a:r>
                <a:r>
                  <a:rPr lang="de-DE" sz="2200" dirty="0"/>
                  <a:t>aus eigener Kraft nicht vollbracht werden kann.</a:t>
                </a:r>
              </a:p>
            </p:txBody>
          </p:sp>
        </p:grpSp>
        <p:grpSp>
          <p:nvGrpSpPr>
            <p:cNvPr id="27" name="Gruppieren 26"/>
            <p:cNvGrpSpPr/>
            <p:nvPr/>
          </p:nvGrpSpPr>
          <p:grpSpPr>
            <a:xfrm>
              <a:off x="610748" y="3365800"/>
              <a:ext cx="7324018" cy="1388656"/>
              <a:chOff x="610748" y="3365800"/>
              <a:chExt cx="7324018" cy="1388656"/>
            </a:xfrm>
          </p:grpSpPr>
          <p:sp>
            <p:nvSpPr>
              <p:cNvPr id="31" name="Abgerundetes Rechteck 30"/>
              <p:cNvSpPr/>
              <p:nvPr/>
            </p:nvSpPr>
            <p:spPr>
              <a:xfrm>
                <a:off x="610748" y="3365800"/>
                <a:ext cx="7324018" cy="1388656"/>
              </a:xfrm>
              <a:prstGeom prst="round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smtClean="0"/>
                  <a:t>DD</a:t>
                </a:r>
              </a:p>
              <a:p>
                <a:pPr algn="ctr"/>
                <a:endParaRPr lang="de-DE" dirty="0"/>
              </a:p>
            </p:txBody>
          </p:sp>
          <p:sp>
            <p:nvSpPr>
              <p:cNvPr id="32" name="Inhaltsplatzhalter 2"/>
              <p:cNvSpPr txBox="1">
                <a:spLocks/>
              </p:cNvSpPr>
              <p:nvPr/>
            </p:nvSpPr>
            <p:spPr>
              <a:xfrm>
                <a:off x="753665" y="3555908"/>
                <a:ext cx="7077350" cy="1016091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/>
              <a:p>
                <a:r>
                  <a:rPr lang="de-DE" sz="2200" dirty="0"/>
                  <a:t>Eine gelungene Kooperation gleicht einer </a:t>
                </a:r>
                <a:r>
                  <a:rPr lang="de-DE" sz="2200" dirty="0" err="1">
                    <a:solidFill>
                      <a:schemeClr val="tx2"/>
                    </a:solidFill>
                  </a:rPr>
                  <a:t>Win</a:t>
                </a:r>
                <a:r>
                  <a:rPr lang="de-DE" sz="2200" dirty="0">
                    <a:solidFill>
                      <a:schemeClr val="tx2"/>
                    </a:solidFill>
                  </a:rPr>
                  <a:t>-</a:t>
                </a:r>
                <a:r>
                  <a:rPr lang="de-DE" sz="2200" dirty="0" err="1">
                    <a:solidFill>
                      <a:schemeClr val="tx2"/>
                    </a:solidFill>
                  </a:rPr>
                  <a:t>Win</a:t>
                </a:r>
                <a:r>
                  <a:rPr lang="de-DE" sz="2200" dirty="0">
                    <a:solidFill>
                      <a:schemeClr val="tx2"/>
                    </a:solidFill>
                  </a:rPr>
                  <a:t>-Situation</a:t>
                </a:r>
                <a:r>
                  <a:rPr lang="de-DE" sz="2200"/>
                  <a:t>:</a:t>
                </a:r>
                <a:r>
                  <a:rPr lang="de-DE" sz="2200">
                    <a:solidFill>
                      <a:schemeClr val="tx2"/>
                    </a:solidFill>
                  </a:rPr>
                  <a:t> </a:t>
                </a:r>
                <a:r>
                  <a:rPr lang="de-DE" sz="2200" smtClean="0"/>
                  <a:t>Jede / r </a:t>
                </a:r>
                <a:r>
                  <a:rPr lang="de-DE" sz="2200" dirty="0"/>
                  <a:t>Beteiligte zieht einen Gewinn daraus, wenn einzelne </a:t>
                </a:r>
                <a:r>
                  <a:rPr lang="de-DE" sz="2200" dirty="0" smtClean="0"/>
                  <a:t>Personen </a:t>
                </a:r>
                <a:r>
                  <a:rPr lang="de-DE" sz="2200" dirty="0"/>
                  <a:t>/ Institutionen miteinander kooperieren </a:t>
                </a:r>
              </a:p>
            </p:txBody>
          </p:sp>
        </p:grpSp>
        <p:grpSp>
          <p:nvGrpSpPr>
            <p:cNvPr id="28" name="Gruppieren 27"/>
            <p:cNvGrpSpPr/>
            <p:nvPr/>
          </p:nvGrpSpPr>
          <p:grpSpPr>
            <a:xfrm>
              <a:off x="616305" y="4885377"/>
              <a:ext cx="7324018" cy="1130246"/>
              <a:chOff x="616305" y="4885377"/>
              <a:chExt cx="7324018" cy="1130246"/>
            </a:xfrm>
          </p:grpSpPr>
          <p:sp>
            <p:nvSpPr>
              <p:cNvPr id="29" name="Abgerundetes Rechteck 28"/>
              <p:cNvSpPr/>
              <p:nvPr/>
            </p:nvSpPr>
            <p:spPr>
              <a:xfrm>
                <a:off x="616305" y="4885377"/>
                <a:ext cx="7324018" cy="1130246"/>
              </a:xfrm>
              <a:prstGeom prst="round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smtClean="0"/>
                  <a:t>DD</a:t>
                </a:r>
              </a:p>
              <a:p>
                <a:pPr algn="ctr"/>
                <a:endParaRPr lang="de-DE" dirty="0"/>
              </a:p>
            </p:txBody>
          </p:sp>
          <p:sp>
            <p:nvSpPr>
              <p:cNvPr id="30" name="Inhaltsplatzhalter 2"/>
              <p:cNvSpPr txBox="1">
                <a:spLocks/>
              </p:cNvSpPr>
              <p:nvPr/>
            </p:nvSpPr>
            <p:spPr>
              <a:xfrm>
                <a:off x="770599" y="5097713"/>
                <a:ext cx="7060416" cy="648185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/>
              <a:p>
                <a:r>
                  <a:rPr lang="de-DE" sz="2200" dirty="0"/>
                  <a:t>Gute Ganztagsschulen sind </a:t>
                </a:r>
                <a:r>
                  <a:rPr lang="de-DE" sz="2200" dirty="0" smtClean="0"/>
                  <a:t>multiprofessionelle Lernorte, die in </a:t>
                </a:r>
                <a:r>
                  <a:rPr lang="de-DE" sz="2200" dirty="0"/>
                  <a:t>einer Bildungslandschaft verankert und </a:t>
                </a:r>
                <a:r>
                  <a:rPr lang="de-DE" sz="2200" dirty="0" smtClean="0"/>
                  <a:t>vernetzt sind.</a:t>
                </a:r>
                <a:endParaRPr lang="de-DE" sz="2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13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84824" y="1124744"/>
            <a:ext cx="8119624" cy="1233059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Karsten Täger:</a:t>
            </a:r>
          </a:p>
          <a:p>
            <a:pPr marL="0" indent="0">
              <a:buNone/>
            </a:pPr>
            <a:r>
              <a:rPr lang="de-DE" sz="2400" dirty="0" smtClean="0">
                <a:latin typeface="+mj-lt"/>
              </a:rPr>
              <a:t>Was </a:t>
            </a:r>
            <a:r>
              <a:rPr lang="de-DE" sz="2400" dirty="0">
                <a:latin typeface="+mj-lt"/>
              </a:rPr>
              <a:t>wissen wir in </a:t>
            </a:r>
            <a:r>
              <a:rPr lang="de-DE" sz="2400" dirty="0" smtClean="0">
                <a:latin typeface="+mj-lt"/>
              </a:rPr>
              <a:t>Niedersachsen!?</a:t>
            </a:r>
            <a:endParaRPr lang="de-DE" sz="2400" dirty="0">
              <a:latin typeface="+mj-lt"/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2"/>
          </p:nvPr>
        </p:nvSpPr>
        <p:spPr>
          <a:xfrm>
            <a:off x="4247964" y="3140968"/>
            <a:ext cx="4248471" cy="1790092"/>
          </a:xfrm>
        </p:spPr>
        <p:txBody>
          <a:bodyPr/>
          <a:lstStyle/>
          <a:p>
            <a:pPr>
              <a:buNone/>
            </a:pPr>
            <a:r>
              <a:rPr lang="de-DE" sz="2000" dirty="0" smtClean="0"/>
              <a:t>1. Evaluation (Schulbefragung, 2011)</a:t>
            </a:r>
          </a:p>
          <a:p>
            <a:pPr>
              <a:buNone/>
            </a:pPr>
            <a:r>
              <a:rPr lang="de-DE" sz="2000" dirty="0" smtClean="0"/>
              <a:t>2. Evaluation (Vereinsbefragung</a:t>
            </a:r>
            <a:r>
              <a:rPr lang="de-DE" sz="2000" dirty="0"/>
              <a:t>,</a:t>
            </a:r>
            <a:r>
              <a:rPr lang="de-DE" sz="2000" dirty="0" smtClean="0"/>
              <a:t> 2013)</a:t>
            </a:r>
          </a:p>
          <a:p>
            <a:pPr>
              <a:buNone/>
            </a:pPr>
            <a:r>
              <a:rPr lang="de-DE" sz="2000" dirty="0" smtClean="0"/>
              <a:t>3. Evaluation (ÜL- Befragung, 2016)</a:t>
            </a:r>
            <a:endParaRPr lang="de-DE" sz="2000" dirty="0"/>
          </a:p>
        </p:txBody>
      </p:sp>
      <p:pic>
        <p:nvPicPr>
          <p:cNvPr id="2050" name="Picture 2" descr="Bildergebnis für männchen fragezeich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80928"/>
            <a:ext cx="2232247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umsplatzhalter 1"/>
          <p:cNvSpPr txBox="1">
            <a:spLocks/>
          </p:cNvSpPr>
          <p:nvPr/>
        </p:nvSpPr>
        <p:spPr>
          <a:xfrm>
            <a:off x="467544" y="6326187"/>
            <a:ext cx="1143000" cy="365125"/>
          </a:xfrm>
          <a:prstGeom prst="rect">
            <a:avLst/>
          </a:prstGeom>
          <a:ln/>
        </p:spPr>
        <p:txBody>
          <a:bodyPr vert="horz" wrap="square" lIns="0" tIns="0" rIns="0" bIns="0" rtlCol="0" anchor="ctr" anchorCtr="0"/>
          <a:lstStyle>
            <a:defPPr>
              <a:defRPr lang="de-DE"/>
            </a:defPPr>
            <a:lvl1pPr marL="0" algn="l" defTabSz="457200" rtl="0" eaLnBrk="1" latinLnBrk="0" hangingPunct="1">
              <a:lnSpc>
                <a:spcPct val="100000"/>
              </a:lnSpc>
              <a:spcAft>
                <a:spcPts val="0"/>
              </a:spcAft>
              <a:defRPr sz="900" b="0" i="0" kern="1200">
                <a:solidFill>
                  <a:schemeClr val="tx1">
                    <a:tint val="75000"/>
                  </a:schemeClr>
                </a:solidFill>
                <a:latin typeface="Frutiger CE 45 Light"/>
                <a:ea typeface="+mn-ea"/>
                <a:cs typeface="Frutiger CE 45 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825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Berlin, </a:t>
            </a:r>
            <a:r>
              <a:rPr lang="de-DE" dirty="0" smtClean="0"/>
              <a:t>06.04.2017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994" y="883699"/>
            <a:ext cx="7706012" cy="50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2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el 1"/>
          <p:cNvSpPr>
            <a:spLocks noGrp="1"/>
          </p:cNvSpPr>
          <p:nvPr>
            <p:ph type="title"/>
          </p:nvPr>
        </p:nvSpPr>
        <p:spPr>
          <a:xfrm>
            <a:off x="2195736" y="976035"/>
            <a:ext cx="6279713" cy="652252"/>
          </a:xfrm>
        </p:spPr>
        <p:txBody>
          <a:bodyPr/>
          <a:lstStyle/>
          <a:p>
            <a:r>
              <a:rPr lang="de-DE" altLang="de-DE" sz="2100" dirty="0"/>
              <a:t>   </a:t>
            </a:r>
            <a:r>
              <a:rPr lang="de-DE" altLang="de-DE" sz="2100" dirty="0" smtClean="0"/>
              <a:t>              </a:t>
            </a:r>
            <a:r>
              <a:rPr lang="de-DE" altLang="de-DE" sz="2100" b="1" dirty="0" smtClean="0"/>
              <a:t>Evaluation </a:t>
            </a:r>
            <a:r>
              <a:rPr lang="de-DE" altLang="de-DE" sz="2100" b="1" dirty="0"/>
              <a:t>Ganztagsschule </a:t>
            </a:r>
            <a:r>
              <a:rPr lang="de-DE" altLang="de-DE" sz="2100" b="1" dirty="0" smtClean="0"/>
              <a:t>und Sportverein (Schulbefragung)</a:t>
            </a:r>
            <a:endParaRPr lang="de-DE" altLang="de-DE" sz="2100" b="1" dirty="0"/>
          </a:p>
        </p:txBody>
      </p:sp>
      <p:sp>
        <p:nvSpPr>
          <p:cNvPr id="39939" name="Textplatzhalter 2"/>
          <p:cNvSpPr>
            <a:spLocks noGrp="1"/>
          </p:cNvSpPr>
          <p:nvPr>
            <p:ph type="body" sz="half" idx="1"/>
          </p:nvPr>
        </p:nvSpPr>
        <p:spPr>
          <a:xfrm>
            <a:off x="3032616" y="1926518"/>
            <a:ext cx="6111385" cy="580691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de-DE" altLang="de-DE" sz="1800" dirty="0"/>
              <a:t>Organisierte Sport spielt im Ganztag eine große zentrale Rolle </a:t>
            </a:r>
          </a:p>
          <a:p>
            <a:pPr>
              <a:buFont typeface="Wingdings" pitchFamily="2" charset="2"/>
              <a:buChar char="§"/>
            </a:pPr>
            <a:endParaRPr lang="de-DE" altLang="de-DE" sz="900" dirty="0"/>
          </a:p>
          <a:p>
            <a:pPr>
              <a:buFont typeface="Wingdings" pitchFamily="2" charset="2"/>
              <a:buChar char="§"/>
            </a:pPr>
            <a:r>
              <a:rPr lang="de-DE" altLang="de-DE" sz="1800" dirty="0"/>
              <a:t>Rund 1/3 aller Angebote im Ganztag sind Sportangebote</a:t>
            </a:r>
          </a:p>
          <a:p>
            <a:pPr>
              <a:buFont typeface="Wingdings" pitchFamily="2" charset="2"/>
              <a:buChar char="§"/>
            </a:pPr>
            <a:endParaRPr lang="de-DE" altLang="de-DE" sz="900" dirty="0"/>
          </a:p>
          <a:p>
            <a:pPr>
              <a:buFont typeface="Wingdings" pitchFamily="2" charset="2"/>
              <a:buChar char="§"/>
            </a:pPr>
            <a:r>
              <a:rPr lang="de-DE" altLang="de-DE" sz="1800" dirty="0"/>
              <a:t>Knapp 40 % der  Sportangebote  werden von </a:t>
            </a:r>
            <a:r>
              <a:rPr lang="de-DE" altLang="de-DE" sz="1800" dirty="0" smtClean="0"/>
              <a:t>ÜL </a:t>
            </a:r>
            <a:r>
              <a:rPr lang="de-DE" altLang="de-DE" sz="1800" dirty="0"/>
              <a:t>geleitet</a:t>
            </a:r>
          </a:p>
          <a:p>
            <a:pPr>
              <a:buFont typeface="Wingdings" pitchFamily="2" charset="2"/>
              <a:buChar char="§"/>
            </a:pPr>
            <a:endParaRPr lang="de-DE" altLang="de-DE" sz="900" dirty="0"/>
          </a:p>
          <a:p>
            <a:pPr>
              <a:buFont typeface="Wingdings" pitchFamily="2" charset="2"/>
              <a:buChar char="§"/>
            </a:pPr>
            <a:r>
              <a:rPr lang="de-DE" altLang="de-DE" sz="1800" dirty="0"/>
              <a:t>2/3 aller befragten Schulen kooperieren mit mindestens einem Sportverein</a:t>
            </a:r>
          </a:p>
          <a:p>
            <a:pPr>
              <a:buFont typeface="Wingdings" pitchFamily="2" charset="2"/>
              <a:buChar char="§"/>
            </a:pPr>
            <a:endParaRPr lang="de-DE" altLang="de-DE" sz="900" dirty="0"/>
          </a:p>
          <a:p>
            <a:pPr>
              <a:buFont typeface="Wingdings" pitchFamily="2" charset="2"/>
              <a:buChar char="§"/>
            </a:pPr>
            <a:r>
              <a:rPr lang="de-DE" altLang="de-DE" sz="1800" dirty="0" smtClean="0"/>
              <a:t>74 % </a:t>
            </a:r>
            <a:r>
              <a:rPr lang="de-DE" altLang="de-DE" sz="1800" dirty="0"/>
              <a:t>dieser Schulen sind zufrieden mit der Vereinskooperation</a:t>
            </a:r>
          </a:p>
          <a:p>
            <a:pPr>
              <a:buFont typeface="Wingdings" pitchFamily="2" charset="2"/>
              <a:buChar char="§"/>
            </a:pPr>
            <a:endParaRPr lang="de-DE" altLang="de-DE" sz="900" dirty="0"/>
          </a:p>
          <a:p>
            <a:pPr>
              <a:buFont typeface="Wingdings" pitchFamily="2" charset="2"/>
              <a:buChar char="§"/>
            </a:pPr>
            <a:r>
              <a:rPr lang="de-DE" altLang="de-DE" sz="1800" dirty="0"/>
              <a:t>Über die Hälfte aller Schulen verlangt eine Mindestqualifikation (37 % aber nicht)</a:t>
            </a:r>
          </a:p>
          <a:p>
            <a:pPr>
              <a:buFont typeface="Wingdings" pitchFamily="2" charset="2"/>
              <a:buChar char="§"/>
            </a:pPr>
            <a:endParaRPr lang="de-DE" altLang="de-DE" sz="2100" dirty="0"/>
          </a:p>
        </p:txBody>
      </p:sp>
      <p:sp>
        <p:nvSpPr>
          <p:cNvPr id="39940" name="Rechteck 5"/>
          <p:cNvSpPr>
            <a:spLocks noChangeArrowheads="1"/>
          </p:cNvSpPr>
          <p:nvPr/>
        </p:nvSpPr>
        <p:spPr bwMode="auto">
          <a:xfrm>
            <a:off x="323081" y="2540057"/>
            <a:ext cx="2592735" cy="334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47" tIns="40074" rIns="80147" bIns="40074">
            <a:spAutoFit/>
          </a:bodyPr>
          <a:lstStyle>
            <a:lvl1pPr defTabSz="912813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1363" indent="-285750" defTabSz="912813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1413" indent="-228600" defTabSz="912813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598613" indent="-228600" defTabSz="912813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5813" indent="-228600" defTabSz="912813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30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02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74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46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Insgesamt: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3.082 Schulen in Niedersachsen.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davon im Schuljahr 2011/12: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1341 GTS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GTS </a:t>
            </a:r>
            <a:r>
              <a:rPr lang="de-DE" altLang="de-DE" sz="1200" dirty="0" smtClean="0"/>
              <a:t>angeschrieben</a:t>
            </a:r>
            <a:r>
              <a:rPr lang="de-DE" altLang="de-DE" sz="1200" dirty="0"/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489 </a:t>
            </a:r>
            <a:r>
              <a:rPr lang="de-DE" altLang="de-DE" sz="1200" dirty="0" smtClean="0"/>
              <a:t>Schulen, </a:t>
            </a:r>
            <a:r>
              <a:rPr lang="de-DE" altLang="de-DE" sz="1200" dirty="0"/>
              <a:t>die im Schuljahr 2009/10 bzw. 2010/11 mit dem offenen Ganztag begonnen haben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Geantwortet: 241 Schulen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Rücklaufquote: 49,3 %</a:t>
            </a:r>
          </a:p>
        </p:txBody>
      </p:sp>
      <p:pic>
        <p:nvPicPr>
          <p:cNvPr id="39942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38" y="1737898"/>
            <a:ext cx="2135319" cy="15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72407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Grp="1" noChangeArrowheads="1"/>
          </p:cNvSpPr>
          <p:nvPr>
            <p:ph type="title"/>
          </p:nvPr>
        </p:nvSpPr>
        <p:spPr>
          <a:xfrm>
            <a:off x="323081" y="293729"/>
            <a:ext cx="7143071" cy="587458"/>
          </a:xfrm>
        </p:spPr>
        <p:txBody>
          <a:bodyPr/>
          <a:lstStyle/>
          <a:p>
            <a:pPr eaLnBrk="1" hangingPunct="1"/>
            <a:r>
              <a:rPr lang="de-DE" altLang="de-DE" sz="3200" dirty="0"/>
              <a:t/>
            </a:r>
            <a:br>
              <a:rPr lang="de-DE" altLang="de-DE" sz="3200" dirty="0"/>
            </a:br>
            <a:r>
              <a:rPr lang="de-DE" altLang="de-DE" sz="3200" dirty="0"/>
              <a:t/>
            </a:r>
            <a:br>
              <a:rPr lang="de-DE" altLang="de-DE" sz="3200" dirty="0"/>
            </a:br>
            <a:r>
              <a:rPr lang="de-DE" altLang="de-DE" sz="3200" dirty="0" smtClean="0"/>
              <a:t>            </a:t>
            </a:r>
            <a:r>
              <a:rPr lang="de-DE" altLang="de-DE" sz="2400" b="1" dirty="0" smtClean="0"/>
              <a:t>Schulen mit und ohne Sportangebote (</a:t>
            </a:r>
            <a:r>
              <a:rPr lang="de-DE" altLang="de-DE" sz="2400" b="1" dirty="0"/>
              <a:t>n=241)</a:t>
            </a: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386626640"/>
              </p:ext>
            </p:extLst>
          </p:nvPr>
        </p:nvGraphicFramePr>
        <p:xfrm>
          <a:off x="899592" y="1988840"/>
          <a:ext cx="770485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768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Grp="1" noChangeArrowheads="1"/>
          </p:cNvSpPr>
          <p:nvPr>
            <p:ph type="title"/>
          </p:nvPr>
        </p:nvSpPr>
        <p:spPr>
          <a:xfrm>
            <a:off x="818812" y="1412776"/>
            <a:ext cx="6589219" cy="587458"/>
          </a:xfrm>
        </p:spPr>
        <p:txBody>
          <a:bodyPr/>
          <a:lstStyle/>
          <a:p>
            <a:pPr eaLnBrk="1" hangingPunct="1"/>
            <a:r>
              <a:rPr lang="de-DE" altLang="de-DE" sz="2400" b="1" dirty="0" smtClean="0"/>
              <a:t>      Angebote </a:t>
            </a:r>
            <a:r>
              <a:rPr lang="de-DE" altLang="de-DE" sz="2400" b="1" dirty="0"/>
              <a:t>im Ganztag (n=3.803)</a:t>
            </a:r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3165399749"/>
              </p:ext>
            </p:extLst>
          </p:nvPr>
        </p:nvGraphicFramePr>
        <p:xfrm>
          <a:off x="908630" y="1995499"/>
          <a:ext cx="763284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842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/>
          <p:cNvSpPr>
            <a:spLocks noGrp="1" noChangeArrowheads="1"/>
          </p:cNvSpPr>
          <p:nvPr>
            <p:ph type="title"/>
          </p:nvPr>
        </p:nvSpPr>
        <p:spPr>
          <a:xfrm>
            <a:off x="107504" y="980728"/>
            <a:ext cx="7924981" cy="1143240"/>
          </a:xfrm>
        </p:spPr>
        <p:txBody>
          <a:bodyPr/>
          <a:lstStyle/>
          <a:p>
            <a:pPr eaLnBrk="1" hangingPunct="1"/>
            <a:r>
              <a:rPr lang="de-DE" altLang="de-DE" sz="2400" b="1" dirty="0" smtClean="0"/>
              <a:t>Kooperation mit Sportverein </a:t>
            </a:r>
            <a:br>
              <a:rPr lang="de-DE" altLang="de-DE" sz="2400" b="1" dirty="0" smtClean="0"/>
            </a:br>
            <a:r>
              <a:rPr lang="de-DE" altLang="de-DE" sz="2400" b="1" dirty="0" smtClean="0"/>
              <a:t>nach Siedlungstypen (n=230)</a:t>
            </a:r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1056915169"/>
              </p:ext>
            </p:extLst>
          </p:nvPr>
        </p:nvGraphicFramePr>
        <p:xfrm>
          <a:off x="107504" y="1916832"/>
          <a:ext cx="892899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42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/>
          <p:cNvSpPr>
            <a:spLocks noGrp="1" noChangeArrowheads="1"/>
          </p:cNvSpPr>
          <p:nvPr>
            <p:ph type="title"/>
          </p:nvPr>
        </p:nvSpPr>
        <p:spPr>
          <a:xfrm>
            <a:off x="1187624" y="1412776"/>
            <a:ext cx="6589219" cy="587458"/>
          </a:xfrm>
        </p:spPr>
        <p:txBody>
          <a:bodyPr/>
          <a:lstStyle/>
          <a:p>
            <a:pPr eaLnBrk="1" hangingPunct="1"/>
            <a:r>
              <a:rPr lang="de-DE" altLang="de-DE" sz="2400" b="1" dirty="0"/>
              <a:t>Vereine in Niedersachsen (n=9.711)</a:t>
            </a: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495911374"/>
              </p:ext>
            </p:extLst>
          </p:nvPr>
        </p:nvGraphicFramePr>
        <p:xfrm>
          <a:off x="899592" y="1916832"/>
          <a:ext cx="770485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434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/>
          <p:cNvSpPr>
            <a:spLocks noGrp="1" noChangeArrowheads="1"/>
          </p:cNvSpPr>
          <p:nvPr>
            <p:ph type="title"/>
          </p:nvPr>
        </p:nvSpPr>
        <p:spPr>
          <a:xfrm>
            <a:off x="754761" y="908721"/>
            <a:ext cx="7924981" cy="864096"/>
          </a:xfrm>
        </p:spPr>
        <p:txBody>
          <a:bodyPr/>
          <a:lstStyle/>
          <a:p>
            <a:pPr eaLnBrk="1" hangingPunct="1"/>
            <a:r>
              <a:rPr lang="de-DE" altLang="de-DE" sz="2400" dirty="0" smtClean="0"/>
              <a:t/>
            </a:r>
            <a:br>
              <a:rPr lang="de-DE" altLang="de-DE" sz="2400" dirty="0" smtClean="0"/>
            </a:br>
            <a:r>
              <a:rPr lang="de-DE" altLang="de-DE" sz="2400" b="1" dirty="0" smtClean="0"/>
              <a:t>Vereinskooperationen nach Größe </a:t>
            </a:r>
            <a:r>
              <a:rPr lang="de-DE" altLang="de-DE" sz="2400" b="1" dirty="0"/>
              <a:t>(n=173)</a:t>
            </a:r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1008279330"/>
              </p:ext>
            </p:extLst>
          </p:nvPr>
        </p:nvGraphicFramePr>
        <p:xfrm>
          <a:off x="767359" y="1916832"/>
          <a:ext cx="770485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747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/>
          <p:cNvSpPr>
            <a:spLocks noGrp="1" noChangeArrowheads="1"/>
          </p:cNvSpPr>
          <p:nvPr>
            <p:ph type="title"/>
          </p:nvPr>
        </p:nvSpPr>
        <p:spPr>
          <a:xfrm>
            <a:off x="1403648" y="1268760"/>
            <a:ext cx="6589219" cy="587458"/>
          </a:xfrm>
        </p:spPr>
        <p:txBody>
          <a:bodyPr/>
          <a:lstStyle/>
          <a:p>
            <a:pPr eaLnBrk="1" hangingPunct="1"/>
            <a:r>
              <a:rPr lang="de-DE" altLang="de-DE" sz="2400" b="1" dirty="0"/>
              <a:t>Vereinskooperationen nach Sparten (n=173)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6707" y="2362793"/>
            <a:ext cx="7705069" cy="3730503"/>
          </a:xfrm>
        </p:spPr>
        <p:txBody>
          <a:bodyPr/>
          <a:lstStyle/>
          <a:p>
            <a:pPr eaLnBrk="1" hangingPunct="1"/>
            <a:endParaRPr lang="de-DE" altLang="de-DE" dirty="0"/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2819660760"/>
              </p:ext>
            </p:extLst>
          </p:nvPr>
        </p:nvGraphicFramePr>
        <p:xfrm>
          <a:off x="826707" y="2007497"/>
          <a:ext cx="7704856" cy="408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156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Grp="1" noChangeArrowheads="1"/>
          </p:cNvSpPr>
          <p:nvPr>
            <p:ph type="title"/>
          </p:nvPr>
        </p:nvSpPr>
        <p:spPr>
          <a:xfrm>
            <a:off x="539552" y="980728"/>
            <a:ext cx="7924981" cy="1241150"/>
          </a:xfrm>
        </p:spPr>
        <p:txBody>
          <a:bodyPr/>
          <a:lstStyle/>
          <a:p>
            <a:pPr eaLnBrk="1" hangingPunct="1"/>
            <a:r>
              <a:rPr lang="de-DE" altLang="de-DE" sz="2400" b="1" dirty="0"/>
              <a:t>Zufriedenheit mit der </a:t>
            </a:r>
            <a:br>
              <a:rPr lang="de-DE" altLang="de-DE" sz="2400" b="1" dirty="0"/>
            </a:br>
            <a:r>
              <a:rPr lang="de-DE" altLang="de-DE" sz="2400" b="1" dirty="0"/>
              <a:t>Zusammenarbeit im Sport (n=235)</a:t>
            </a: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2291903819"/>
              </p:ext>
            </p:extLst>
          </p:nvPr>
        </p:nvGraphicFramePr>
        <p:xfrm>
          <a:off x="939102" y="1988840"/>
          <a:ext cx="7665345" cy="3980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662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/>
          <p:cNvSpPr>
            <a:spLocks noGrp="1" noChangeArrowheads="1"/>
          </p:cNvSpPr>
          <p:nvPr>
            <p:ph type="title"/>
          </p:nvPr>
        </p:nvSpPr>
        <p:spPr>
          <a:xfrm>
            <a:off x="385525" y="1243783"/>
            <a:ext cx="8074907" cy="457025"/>
          </a:xfrm>
        </p:spPr>
        <p:txBody>
          <a:bodyPr/>
          <a:lstStyle/>
          <a:p>
            <a:pPr eaLnBrk="1" hangingPunct="1"/>
            <a:r>
              <a:rPr lang="de-DE" altLang="de-DE" sz="2400" b="1" dirty="0"/>
              <a:t>Zufriedenheit nach </a:t>
            </a:r>
            <a:r>
              <a:rPr lang="de-DE" altLang="de-DE" sz="2400" b="1" dirty="0" smtClean="0"/>
              <a:t>Schultypen (</a:t>
            </a:r>
            <a:r>
              <a:rPr lang="de-DE" altLang="de-DE" sz="2400" b="1" dirty="0"/>
              <a:t>n=228)</a:t>
            </a: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2100146763"/>
              </p:ext>
            </p:extLst>
          </p:nvPr>
        </p:nvGraphicFramePr>
        <p:xfrm>
          <a:off x="611560" y="1834925"/>
          <a:ext cx="835292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139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Grp="1" noChangeArrowheads="1"/>
          </p:cNvSpPr>
          <p:nvPr>
            <p:ph type="title"/>
          </p:nvPr>
        </p:nvSpPr>
        <p:spPr>
          <a:xfrm>
            <a:off x="261995" y="1143240"/>
            <a:ext cx="8250777" cy="917608"/>
          </a:xfrm>
        </p:spPr>
        <p:txBody>
          <a:bodyPr/>
          <a:lstStyle/>
          <a:p>
            <a:pPr eaLnBrk="1" hangingPunct="1"/>
            <a:r>
              <a:rPr lang="de-DE" altLang="de-DE" sz="2400" b="1" dirty="0" smtClean="0"/>
              <a:t>Meistgenannten Gründe für eingeschränkte </a:t>
            </a:r>
            <a:br>
              <a:rPr lang="de-DE" altLang="de-DE" sz="2400" b="1" dirty="0" smtClean="0"/>
            </a:br>
            <a:r>
              <a:rPr lang="de-DE" altLang="de-DE" sz="2400" b="1" dirty="0" smtClean="0"/>
              <a:t>Zufriedenheit bzw. Unzufriedenheit (n=97)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798978"/>
              </p:ext>
            </p:extLst>
          </p:nvPr>
        </p:nvGraphicFramePr>
        <p:xfrm>
          <a:off x="939981" y="2195624"/>
          <a:ext cx="7520451" cy="3897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1914"/>
                <a:gridCol w="1054269"/>
                <a:gridCol w="1054268"/>
              </a:tblGrid>
              <a:tr h="554522">
                <a:tc>
                  <a:txBody>
                    <a:bodyPr/>
                    <a:lstStyle/>
                    <a:p>
                      <a:r>
                        <a:rPr lang="de-DE" sz="1800" dirty="0" smtClean="0"/>
                        <a:t>Gründe</a:t>
                      </a:r>
                      <a:endParaRPr lang="de-DE" sz="1800" dirty="0"/>
                    </a:p>
                  </a:txBody>
                  <a:tcPr marL="91436" marR="91436" marT="45731" marB="45731"/>
                </a:tc>
                <a:tc>
                  <a:txBody>
                    <a:bodyPr/>
                    <a:lstStyle/>
                    <a:p>
                      <a:r>
                        <a:rPr lang="de-DE" sz="1800" dirty="0" smtClean="0"/>
                        <a:t>Anzahl</a:t>
                      </a:r>
                      <a:endParaRPr lang="de-DE" sz="1800" dirty="0"/>
                    </a:p>
                  </a:txBody>
                  <a:tcPr marL="91436" marR="91436" marT="45731" marB="45731"/>
                </a:tc>
                <a:tc>
                  <a:txBody>
                    <a:bodyPr/>
                    <a:lstStyle/>
                    <a:p>
                      <a:r>
                        <a:rPr lang="de-DE" sz="1800" dirty="0" smtClean="0"/>
                        <a:t>Prozent</a:t>
                      </a:r>
                      <a:endParaRPr lang="de-DE" sz="1800" dirty="0"/>
                    </a:p>
                  </a:txBody>
                  <a:tcPr marL="91436" marR="91436" marT="45731" marB="45731"/>
                </a:tc>
              </a:tr>
              <a:tr h="554522">
                <a:tc>
                  <a:txBody>
                    <a:bodyPr/>
                    <a:lstStyle/>
                    <a:p>
                      <a:pPr algn="l" fontAlgn="t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Kein ausreichendes Budget vorhanden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56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57,7 %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8" marB="0"/>
                </a:tc>
              </a:tr>
              <a:tr h="554522">
                <a:tc>
                  <a:txBody>
                    <a:bodyPr/>
                    <a:lstStyle/>
                    <a:p>
                      <a:pPr algn="l" fontAlgn="t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Zu wenig BeSS-Angebote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34,0 %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8" marB="0"/>
                </a:tc>
              </a:tr>
              <a:tr h="554522">
                <a:tc>
                  <a:txBody>
                    <a:bodyPr/>
                    <a:lstStyle/>
                    <a:p>
                      <a:pPr algn="l" fontAlgn="t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Zu wenig Betreuungspersonal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26,8 %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8" marB="0"/>
                </a:tc>
              </a:tr>
              <a:tr h="562531">
                <a:tc>
                  <a:txBody>
                    <a:bodyPr/>
                    <a:lstStyle/>
                    <a:p>
                      <a:pPr algn="l" fontAlgn="t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Keine ausreichenden pädagogischen Kenntnisse der Anbieter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21,6 %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8" marB="0"/>
                </a:tc>
              </a:tr>
              <a:tr h="554522">
                <a:tc>
                  <a:txBody>
                    <a:bodyPr/>
                    <a:lstStyle/>
                    <a:p>
                      <a:pPr algn="l" fontAlgn="t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Fehlende Verknüpfung zu Sportvereinen im Stadtteil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19,6 %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8" marB="0"/>
                </a:tc>
              </a:tr>
              <a:tr h="562531">
                <a:tc>
                  <a:txBody>
                    <a:bodyPr/>
                    <a:lstStyle/>
                    <a:p>
                      <a:pPr algn="l" fontAlgn="t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Zu wenig BeSS-Angebote im Verhältnis zu den anderen Angeboten im Offenen Ganztag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19,6 %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8" marB="0"/>
                </a:tc>
              </a:tr>
            </a:tbl>
          </a:graphicData>
        </a:graphic>
      </p:graphicFrame>
      <p:sp>
        <p:nvSpPr>
          <p:cNvPr id="5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442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/>
          <p:cNvSpPr>
            <a:spLocks noGrp="1" noChangeArrowheads="1"/>
          </p:cNvSpPr>
          <p:nvPr>
            <p:ph type="title"/>
          </p:nvPr>
        </p:nvSpPr>
        <p:spPr>
          <a:xfrm>
            <a:off x="570143" y="1274267"/>
            <a:ext cx="7986068" cy="1228191"/>
          </a:xfrm>
        </p:spPr>
        <p:txBody>
          <a:bodyPr/>
          <a:lstStyle/>
          <a:p>
            <a:r>
              <a:rPr lang="de-DE" altLang="de-DE" sz="2400" b="1" dirty="0"/>
              <a:t>Offene Frage – oder was die Schulen </a:t>
            </a:r>
            <a:br>
              <a:rPr lang="de-DE" altLang="de-DE" sz="2400" b="1" dirty="0"/>
            </a:br>
            <a:r>
              <a:rPr lang="de-DE" altLang="de-DE" sz="2400" b="1" dirty="0"/>
              <a:t>noch „bewegt“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15816" y="2564904"/>
            <a:ext cx="6084168" cy="3456384"/>
          </a:xfrm>
        </p:spPr>
        <p:txBody>
          <a:bodyPr/>
          <a:lstStyle/>
          <a:p>
            <a:r>
              <a:rPr lang="de-DE" altLang="de-DE" sz="2000" dirty="0"/>
              <a:t>Rekrutierung qualifizierter Übungsleiter</a:t>
            </a:r>
            <a:r>
              <a:rPr lang="de-DE" altLang="de-DE" sz="2000" dirty="0" smtClean="0"/>
              <a:t> </a:t>
            </a:r>
            <a:br>
              <a:rPr lang="de-DE" altLang="de-DE" sz="2000" dirty="0" smtClean="0"/>
            </a:br>
            <a:r>
              <a:rPr lang="de-DE" altLang="de-DE" sz="2000" dirty="0"/>
              <a:t>Vorschlag: Ausgleich für Arbeitnehmer</a:t>
            </a:r>
          </a:p>
          <a:p>
            <a:r>
              <a:rPr lang="de-DE" altLang="de-DE" sz="2000" dirty="0"/>
              <a:t>Mehr offene / flexible Angebote</a:t>
            </a:r>
            <a:r>
              <a:rPr lang="de-DE" altLang="de-DE" sz="2000" dirty="0" smtClean="0"/>
              <a:t> </a:t>
            </a:r>
            <a:br>
              <a:rPr lang="de-DE" altLang="de-DE" sz="2000" dirty="0" smtClean="0"/>
            </a:br>
            <a:r>
              <a:rPr lang="de-DE" altLang="de-DE" sz="2000" dirty="0"/>
              <a:t>(z. B. Bewegungslandschaft, Draußen)</a:t>
            </a:r>
          </a:p>
          <a:p>
            <a:r>
              <a:rPr lang="de-DE" altLang="de-DE" sz="2000" dirty="0"/>
              <a:t>Hallenzeiten / Transport (v.a. Schwimmzeiten)</a:t>
            </a:r>
          </a:p>
          <a:p>
            <a:r>
              <a:rPr lang="de-DE" altLang="de-DE" sz="2000" dirty="0"/>
              <a:t>Angebotsbörse </a:t>
            </a:r>
          </a:p>
          <a:p>
            <a:r>
              <a:rPr lang="de-DE" altLang="de-DE" sz="2000" dirty="0"/>
              <a:t>Schulleiter muss sich um Disziplinprobleme kümmern</a:t>
            </a:r>
          </a:p>
          <a:p>
            <a:r>
              <a:rPr lang="de-DE" altLang="de-DE" sz="2000" dirty="0"/>
              <a:t>Inklusion</a:t>
            </a:r>
          </a:p>
        </p:txBody>
      </p:sp>
      <p:pic>
        <p:nvPicPr>
          <p:cNvPr id="15362" name="Picture 2" descr="Bildergebnis für männchen mit fragezeiche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43" y="2780928"/>
            <a:ext cx="202770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433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el 1"/>
          <p:cNvSpPr>
            <a:spLocks noGrp="1"/>
          </p:cNvSpPr>
          <p:nvPr>
            <p:ph type="title"/>
          </p:nvPr>
        </p:nvSpPr>
        <p:spPr>
          <a:xfrm>
            <a:off x="657856" y="833800"/>
            <a:ext cx="7573393" cy="795000"/>
          </a:xfrm>
        </p:spPr>
        <p:txBody>
          <a:bodyPr/>
          <a:lstStyle/>
          <a:p>
            <a:r>
              <a:rPr lang="de-DE" altLang="de-DE" sz="2400" dirty="0"/>
              <a:t>Evaluation Sportverein und </a:t>
            </a:r>
            <a:r>
              <a:rPr lang="de-DE" altLang="de-DE" sz="2400" dirty="0" smtClean="0"/>
              <a:t>Ganztagsschule (</a:t>
            </a:r>
            <a:r>
              <a:rPr lang="de-DE" altLang="de-DE" sz="2400" dirty="0"/>
              <a:t>V</a:t>
            </a:r>
            <a:r>
              <a:rPr lang="de-DE" altLang="de-DE" sz="2400" dirty="0" smtClean="0"/>
              <a:t>ereinsbefragung)</a:t>
            </a:r>
            <a:endParaRPr lang="de-DE" altLang="de-DE" sz="2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23081" y="1403853"/>
            <a:ext cx="3695067" cy="2817235"/>
          </a:xfrm>
        </p:spPr>
        <p:txBody>
          <a:bodyPr/>
          <a:lstStyle/>
          <a:p>
            <a:pPr marL="0" indent="0">
              <a:buNone/>
              <a:defRPr/>
            </a:pPr>
            <a:endParaRPr lang="de-DE" dirty="0" smtClean="0"/>
          </a:p>
          <a:p>
            <a:pPr marL="0" indent="0">
              <a:buNone/>
              <a:defRPr/>
            </a:pPr>
            <a:endParaRPr lang="de-DE" dirty="0"/>
          </a:p>
          <a:p>
            <a:pPr marL="0" indent="0">
              <a:buNone/>
              <a:defRPr/>
            </a:pPr>
            <a:endParaRPr lang="de-DE" dirty="0" smtClean="0"/>
          </a:p>
          <a:p>
            <a:pPr marL="0" indent="0">
              <a:buNone/>
              <a:defRPr/>
            </a:pPr>
            <a:endParaRPr lang="de-DE" dirty="0"/>
          </a:p>
          <a:p>
            <a:pPr marL="0" indent="0">
              <a:buNone/>
              <a:defRPr/>
            </a:pPr>
            <a:endParaRPr lang="de-DE" dirty="0" smtClean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de-DE" altLang="de-DE" sz="1400" dirty="0" smtClean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de-DE" altLang="de-DE" sz="1400" dirty="0" smtClean="0"/>
              <a:t>Insgesamt: 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de-DE" altLang="de-DE" sz="1400" dirty="0" smtClean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de-DE" altLang="de-DE" sz="1400" dirty="0" smtClean="0"/>
              <a:t>8.500 Vereine angeschrieben: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de-DE" altLang="de-DE" sz="1400" dirty="0" smtClean="0"/>
              <a:t>1.573 geantwortet (Rücklaufquote 18,5 %)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de-DE" altLang="de-DE" sz="1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de-DE" altLang="de-DE" sz="1400" dirty="0" smtClean="0"/>
              <a:t>Ja - Fragebogen: 283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de-DE" altLang="de-DE" sz="1400" dirty="0" smtClean="0"/>
              <a:t>Nein - Fragebogen: 1.223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de-DE" altLang="de-DE" dirty="0" smtClean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de-DE" altLang="de-DE" dirty="0" smtClean="0"/>
          </a:p>
        </p:txBody>
      </p:sp>
      <p:sp>
        <p:nvSpPr>
          <p:cNvPr id="18436" name="Inhaltsplatzhalter 3"/>
          <p:cNvSpPr>
            <a:spLocks noGrp="1"/>
          </p:cNvSpPr>
          <p:nvPr>
            <p:ph sz="half" idx="2"/>
          </p:nvPr>
        </p:nvSpPr>
        <p:spPr>
          <a:xfrm>
            <a:off x="3909549" y="1844825"/>
            <a:ext cx="5034902" cy="4248472"/>
          </a:xfrm>
        </p:spPr>
        <p:txBody>
          <a:bodyPr/>
          <a:lstStyle/>
          <a:p>
            <a:pPr>
              <a:defRPr/>
            </a:pPr>
            <a:r>
              <a:rPr lang="de-DE" altLang="de-DE" sz="1600" dirty="0"/>
              <a:t>Eine Größe von 500 - 1.000 Mitglieder und </a:t>
            </a:r>
            <a:r>
              <a:rPr lang="de-DE" altLang="de-DE" sz="1600" dirty="0" smtClean="0"/>
              <a:t>6 - 10 </a:t>
            </a:r>
            <a:r>
              <a:rPr lang="de-DE" altLang="de-DE" sz="1600" dirty="0"/>
              <a:t>Sparten</a:t>
            </a:r>
          </a:p>
          <a:p>
            <a:pPr>
              <a:defRPr/>
            </a:pPr>
            <a:endParaRPr lang="de-DE" altLang="de-DE" sz="1600" dirty="0"/>
          </a:p>
          <a:p>
            <a:pPr>
              <a:defRPr/>
            </a:pPr>
            <a:r>
              <a:rPr lang="de-DE" altLang="de-DE" sz="1600" dirty="0"/>
              <a:t>56,3 % kooperieren mit einer Grundschule</a:t>
            </a:r>
          </a:p>
          <a:p>
            <a:pPr>
              <a:defRPr/>
            </a:pPr>
            <a:endParaRPr lang="de-DE" altLang="de-DE" sz="1600" dirty="0"/>
          </a:p>
          <a:p>
            <a:pPr>
              <a:defRPr/>
            </a:pPr>
            <a:r>
              <a:rPr lang="de-DE" altLang="de-DE" sz="1600" dirty="0"/>
              <a:t>86,4 % führt der Verein breitensportlich orientierte Angebote, die zu 85,6 % sportartspezifisch sind</a:t>
            </a:r>
          </a:p>
          <a:p>
            <a:pPr>
              <a:defRPr/>
            </a:pPr>
            <a:endParaRPr lang="de-DE" altLang="de-DE" sz="1600" dirty="0"/>
          </a:p>
          <a:p>
            <a:pPr>
              <a:defRPr/>
            </a:pPr>
            <a:r>
              <a:rPr lang="de-DE" altLang="de-DE" sz="1600" dirty="0"/>
              <a:t>Mit </a:t>
            </a:r>
            <a:r>
              <a:rPr lang="de-DE" altLang="de-DE" sz="1600" dirty="0" smtClean="0"/>
              <a:t>29,1 % </a:t>
            </a:r>
            <a:r>
              <a:rPr lang="de-DE" altLang="de-DE" sz="1600" dirty="0"/>
              <a:t>werden am häufigsten Ballsportspiele insbesondere Fußball angeboten, gefolgt von Rückschlagspielen und Turnen</a:t>
            </a:r>
          </a:p>
          <a:p>
            <a:pPr marL="0" indent="0">
              <a:buNone/>
              <a:defRPr/>
            </a:pPr>
            <a:endParaRPr lang="de-DE" altLang="de-DE" sz="1600" dirty="0"/>
          </a:p>
          <a:p>
            <a:pPr>
              <a:defRPr/>
            </a:pPr>
            <a:r>
              <a:rPr lang="de-DE" altLang="de-DE" sz="1600" dirty="0"/>
              <a:t>Größtes Problem sind die fehlenden ÜL</a:t>
            </a:r>
          </a:p>
          <a:p>
            <a:pPr marL="0" indent="0">
              <a:buNone/>
              <a:defRPr/>
            </a:pPr>
            <a:endParaRPr lang="de-DE" altLang="de-DE" sz="1600" dirty="0"/>
          </a:p>
          <a:p>
            <a:pPr>
              <a:defRPr/>
            </a:pPr>
            <a:r>
              <a:rPr lang="de-DE" altLang="de-DE" sz="1600" dirty="0"/>
              <a:t>Die Einbindung in den Schulbetrieb ist nicht vorhanden</a:t>
            </a:r>
          </a:p>
          <a:p>
            <a:pPr>
              <a:defRPr/>
            </a:pPr>
            <a:endParaRPr lang="de-DE" altLang="de-DE" sz="1600" dirty="0"/>
          </a:p>
        </p:txBody>
      </p:sp>
      <p:pic>
        <p:nvPicPr>
          <p:cNvPr id="51206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69815"/>
            <a:ext cx="3090987" cy="235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168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el 1"/>
          <p:cNvSpPr>
            <a:spLocks noGrp="1"/>
          </p:cNvSpPr>
          <p:nvPr>
            <p:ph type="title"/>
          </p:nvPr>
        </p:nvSpPr>
        <p:spPr>
          <a:xfrm>
            <a:off x="2411760" y="980728"/>
            <a:ext cx="5172007" cy="587458"/>
          </a:xfrm>
        </p:spPr>
        <p:txBody>
          <a:bodyPr/>
          <a:lstStyle/>
          <a:p>
            <a:r>
              <a:rPr lang="de-DE" altLang="de-DE" dirty="0" smtClean="0"/>
              <a:t>          </a:t>
            </a:r>
            <a:r>
              <a:rPr lang="de-DE" altLang="de-DE" sz="2400" b="1" dirty="0" smtClean="0"/>
              <a:t>Ergebnisse der Evaluation</a:t>
            </a:r>
          </a:p>
        </p:txBody>
      </p:sp>
      <p:sp>
        <p:nvSpPr>
          <p:cNvPr id="6" name="Rechteck 5"/>
          <p:cNvSpPr/>
          <p:nvPr/>
        </p:nvSpPr>
        <p:spPr>
          <a:xfrm>
            <a:off x="2889561" y="1916832"/>
            <a:ext cx="6281070" cy="3684573"/>
          </a:xfrm>
          <a:prstGeom prst="rect">
            <a:avLst/>
          </a:prstGeom>
        </p:spPr>
        <p:txBody>
          <a:bodyPr lIns="80147" tIns="40074" rIns="80147" bIns="40074">
            <a:spAutoFit/>
          </a:bodyPr>
          <a:lstStyle/>
          <a:p>
            <a:pPr>
              <a:defRPr/>
            </a:pPr>
            <a:endParaRPr lang="de-DE" altLang="de-DE" sz="2100" dirty="0"/>
          </a:p>
          <a:p>
            <a:pPr marL="250460" indent="-250460">
              <a:buFont typeface="Arial" panose="020B0604020202020204" pitchFamily="34" charset="0"/>
              <a:buChar char="•"/>
              <a:defRPr/>
            </a:pPr>
            <a:r>
              <a:rPr lang="de-DE" altLang="de-DE" sz="1600" dirty="0"/>
              <a:t>1/3 der Vereine engagieren sich auch außerhalb der eigentlichen Kooperation (Ferienaktionen, Projekttage)</a:t>
            </a:r>
          </a:p>
          <a:p>
            <a:pPr marL="250460" indent="-250460">
              <a:buFont typeface="Arial" panose="020B0604020202020204" pitchFamily="34" charset="0"/>
              <a:buChar char="•"/>
              <a:defRPr/>
            </a:pPr>
            <a:endParaRPr lang="de-DE" altLang="de-DE" sz="1600" dirty="0"/>
          </a:p>
          <a:p>
            <a:pPr marL="250460" indent="-250460">
              <a:buFont typeface="Arial" panose="020B0604020202020204" pitchFamily="34" charset="0"/>
              <a:buChar char="•"/>
              <a:defRPr/>
            </a:pPr>
            <a:r>
              <a:rPr lang="de-DE" altLang="de-DE" sz="1600" dirty="0"/>
              <a:t>Motive und Ziele sind heranführen an eine Sportart, Schaffung neuer Angebotsformen und Gewinnung von Mitgliedern</a:t>
            </a:r>
          </a:p>
          <a:p>
            <a:pPr marL="250460" indent="-250460">
              <a:buFont typeface="Arial" panose="020B0604020202020204" pitchFamily="34" charset="0"/>
              <a:buChar char="•"/>
              <a:defRPr/>
            </a:pPr>
            <a:endParaRPr lang="de-DE" altLang="de-DE" sz="1600" dirty="0"/>
          </a:p>
          <a:p>
            <a:pPr marL="250460" indent="-250460">
              <a:buFont typeface="Arial" panose="020B0604020202020204" pitchFamily="34" charset="0"/>
              <a:buChar char="•"/>
              <a:defRPr/>
            </a:pPr>
            <a:r>
              <a:rPr lang="de-DE" altLang="de-DE" sz="1600" dirty="0"/>
              <a:t>Abbruch einer Kooperation liegt an fehlenden ÜL, unzureichenden Rahmenbedingungen und fehlender Kommunikation</a:t>
            </a:r>
          </a:p>
          <a:p>
            <a:pPr marL="250460" indent="-250460">
              <a:buFont typeface="Arial" panose="020B0604020202020204" pitchFamily="34" charset="0"/>
              <a:buChar char="•"/>
              <a:defRPr/>
            </a:pPr>
            <a:endParaRPr lang="de-DE" altLang="de-DE" sz="1600" dirty="0"/>
          </a:p>
          <a:p>
            <a:pPr marL="250460" indent="-250460">
              <a:buFont typeface="Arial" panose="020B0604020202020204" pitchFamily="34" charset="0"/>
              <a:buChar char="•"/>
              <a:defRPr/>
            </a:pPr>
            <a:r>
              <a:rPr lang="de-DE" altLang="de-DE" sz="1600" dirty="0"/>
              <a:t>53,2 % geben an durch ihr Engagement neue Mitglieder gewonnen zu haben</a:t>
            </a:r>
          </a:p>
          <a:p>
            <a:pPr marL="250460" indent="-250460">
              <a:buFont typeface="Arial" panose="020B0604020202020204" pitchFamily="34" charset="0"/>
              <a:buChar char="•"/>
              <a:defRPr/>
            </a:pPr>
            <a:endParaRPr lang="de-DE" altLang="de-DE" sz="1600" dirty="0"/>
          </a:p>
          <a:p>
            <a:pPr marL="250460" indent="-250460">
              <a:buFont typeface="Arial" panose="020B0604020202020204" pitchFamily="34" charset="0"/>
              <a:buChar char="•"/>
              <a:defRPr/>
            </a:pPr>
            <a:r>
              <a:rPr lang="de-DE" altLang="de-DE" sz="1600" dirty="0"/>
              <a:t>84,1 % der befragten Vereine wollen die Kooperationen fortsetzen</a:t>
            </a:r>
          </a:p>
        </p:txBody>
      </p:sp>
      <p:pic>
        <p:nvPicPr>
          <p:cNvPr id="5" name="Picture 5" descr="http://www.noz.de/media/2013/08/14/urn-newsml-dpa-com-20090101-130626-90-005860_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6912"/>
            <a:ext cx="2376264" cy="145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708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el 1"/>
          <p:cNvSpPr>
            <a:spLocks noGrp="1"/>
          </p:cNvSpPr>
          <p:nvPr>
            <p:ph type="title"/>
          </p:nvPr>
        </p:nvSpPr>
        <p:spPr>
          <a:xfrm>
            <a:off x="1508842" y="774806"/>
            <a:ext cx="5914549" cy="1151879"/>
          </a:xfrm>
        </p:spPr>
        <p:txBody>
          <a:bodyPr/>
          <a:lstStyle/>
          <a:p>
            <a:r>
              <a:rPr lang="de-DE" altLang="de-DE" sz="2400" b="1" dirty="0" smtClean="0"/>
              <a:t>Übungsleiter/innen -  Befragung</a:t>
            </a:r>
            <a:br>
              <a:rPr lang="de-DE" altLang="de-DE" sz="2400" b="1" dirty="0" smtClean="0"/>
            </a:br>
            <a:r>
              <a:rPr lang="de-DE" altLang="de-DE" sz="2400" b="1" dirty="0" smtClean="0"/>
              <a:t>Meilensteine</a:t>
            </a:r>
          </a:p>
        </p:txBody>
      </p:sp>
      <p:sp>
        <p:nvSpPr>
          <p:cNvPr id="7" name="Eingekerbter Richtungspfeil 6"/>
          <p:cNvSpPr/>
          <p:nvPr/>
        </p:nvSpPr>
        <p:spPr>
          <a:xfrm>
            <a:off x="507699" y="2057545"/>
            <a:ext cx="2002287" cy="519785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sz="1600" b="1" cap="all" dirty="0">
                <a:solidFill>
                  <a:srgbClr val="000000"/>
                </a:solidFill>
              </a:rPr>
              <a:t>01 – 04/ 2016</a:t>
            </a:r>
          </a:p>
        </p:txBody>
      </p:sp>
      <p:sp>
        <p:nvSpPr>
          <p:cNvPr id="20" name="Rechteck 19"/>
          <p:cNvSpPr/>
          <p:nvPr/>
        </p:nvSpPr>
        <p:spPr>
          <a:xfrm>
            <a:off x="515844" y="2729954"/>
            <a:ext cx="1729432" cy="33332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endParaRPr lang="de-DE" sz="1600" b="1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de-DE" sz="1600" b="1" dirty="0">
                <a:solidFill>
                  <a:srgbClr val="000000"/>
                </a:solidFill>
              </a:rPr>
              <a:t>Vorbereitung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de-DE" sz="1200" dirty="0">
                <a:solidFill>
                  <a:srgbClr val="000000"/>
                </a:solidFill>
              </a:rPr>
              <a:t>ÜL-Suche anhand Vereinsstudie (Problem: viele schon nicht mehr im Ganztag)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de-DE" sz="1200" dirty="0">
                <a:solidFill>
                  <a:srgbClr val="000000"/>
                </a:solidFill>
              </a:rPr>
              <a:t>ÜL-Suche über Koordinierungsstellen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de-DE" sz="1200" dirty="0">
                <a:solidFill>
                  <a:srgbClr val="000000"/>
                </a:solidFill>
              </a:rPr>
              <a:t>35 Namen und Vereine genannt bekommen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de-DE" sz="1200" dirty="0">
                <a:solidFill>
                  <a:srgbClr val="000000"/>
                </a:solidFill>
              </a:rPr>
              <a:t>Auswahl anhand Kriterien (</a:t>
            </a:r>
            <a:r>
              <a:rPr lang="de-DE" sz="1200" i="1" dirty="0">
                <a:solidFill>
                  <a:srgbClr val="000000"/>
                </a:solidFill>
              </a:rPr>
              <a:t>Ort, Vereinsgröße, „Profession“</a:t>
            </a:r>
            <a:r>
              <a:rPr lang="de-DE" sz="1200" dirty="0">
                <a:solidFill>
                  <a:srgbClr val="000000"/>
                </a:solidFill>
              </a:rPr>
              <a:t>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de-DE" sz="1200" dirty="0">
                <a:solidFill>
                  <a:srgbClr val="000000"/>
                </a:solidFill>
              </a:rPr>
              <a:t>Entwicklung Interview-Leitfaden</a:t>
            </a:r>
          </a:p>
          <a:p>
            <a:pPr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23" name="Eingekerbter Richtungspfeil 22"/>
          <p:cNvSpPr/>
          <p:nvPr/>
        </p:nvSpPr>
        <p:spPr>
          <a:xfrm>
            <a:off x="6634016" y="2057545"/>
            <a:ext cx="2002286" cy="519785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sz="1600" b="1" cap="all" dirty="0">
                <a:solidFill>
                  <a:srgbClr val="000000"/>
                </a:solidFill>
              </a:rPr>
              <a:t>03/ 2017 </a:t>
            </a:r>
          </a:p>
        </p:txBody>
      </p:sp>
      <p:sp>
        <p:nvSpPr>
          <p:cNvPr id="24" name="Rechteck 23"/>
          <p:cNvSpPr/>
          <p:nvPr/>
        </p:nvSpPr>
        <p:spPr>
          <a:xfrm>
            <a:off x="6648948" y="2729954"/>
            <a:ext cx="1728075" cy="333325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sz="1600" b="1" dirty="0">
                <a:solidFill>
                  <a:srgbClr val="000000"/>
                </a:solidFill>
              </a:rPr>
              <a:t>Präsentation</a:t>
            </a:r>
          </a:p>
          <a:p>
            <a:pPr>
              <a:defRPr/>
            </a:pPr>
            <a:endParaRPr lang="de-DE" sz="160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de-DE" sz="1600" dirty="0">
                <a:solidFill>
                  <a:srgbClr val="000000"/>
                </a:solidFill>
              </a:rPr>
              <a:t>22./24. März</a:t>
            </a:r>
          </a:p>
          <a:p>
            <a:pPr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25" name="Eingekerbter Richtungspfeil 24"/>
          <p:cNvSpPr/>
          <p:nvPr/>
        </p:nvSpPr>
        <p:spPr>
          <a:xfrm>
            <a:off x="4592363" y="2057545"/>
            <a:ext cx="2002286" cy="519785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sz="1600" b="1" cap="all" dirty="0">
                <a:solidFill>
                  <a:srgbClr val="000000"/>
                </a:solidFill>
              </a:rPr>
              <a:t>08/ 2016 - 02/2017</a:t>
            </a:r>
          </a:p>
        </p:txBody>
      </p:sp>
      <p:sp>
        <p:nvSpPr>
          <p:cNvPr id="26" name="Rechteck 25"/>
          <p:cNvSpPr/>
          <p:nvPr/>
        </p:nvSpPr>
        <p:spPr>
          <a:xfrm>
            <a:off x="4600508" y="2729954"/>
            <a:ext cx="1728074" cy="33332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sz="1600" b="1" dirty="0">
                <a:solidFill>
                  <a:srgbClr val="000000"/>
                </a:solidFill>
              </a:rPr>
              <a:t>Auswertung</a:t>
            </a:r>
          </a:p>
          <a:p>
            <a:pPr>
              <a:defRPr/>
            </a:pPr>
            <a:endParaRPr lang="de-DE" sz="1600" dirty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de-DE" sz="1600" dirty="0">
                <a:solidFill>
                  <a:srgbClr val="000000"/>
                </a:solidFill>
              </a:rPr>
              <a:t>Transkription der  Interviews (17)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de-DE" sz="1600" dirty="0">
                <a:solidFill>
                  <a:srgbClr val="000000"/>
                </a:solidFill>
              </a:rPr>
              <a:t>Qualitative Auswertung der Daten (</a:t>
            </a:r>
            <a:r>
              <a:rPr lang="de-DE" sz="1600" dirty="0" err="1">
                <a:solidFill>
                  <a:srgbClr val="000000"/>
                </a:solidFill>
              </a:rPr>
              <a:t>Maxqda</a:t>
            </a:r>
            <a:r>
              <a:rPr lang="de-DE" sz="1600" dirty="0">
                <a:solidFill>
                  <a:srgbClr val="000000"/>
                </a:solidFill>
              </a:rPr>
              <a:t> 12)</a:t>
            </a:r>
            <a:br>
              <a:rPr lang="de-DE" sz="1600" dirty="0">
                <a:solidFill>
                  <a:srgbClr val="000000"/>
                </a:solidFill>
              </a:rPr>
            </a:br>
            <a:endParaRPr lang="de-DE" sz="1600" dirty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27" name="Eingekerbter Richtungspfeil 26"/>
          <p:cNvSpPr/>
          <p:nvPr/>
        </p:nvSpPr>
        <p:spPr>
          <a:xfrm>
            <a:off x="2550710" y="2057545"/>
            <a:ext cx="2000929" cy="519785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sz="1600" b="1" cap="all" dirty="0">
                <a:solidFill>
                  <a:srgbClr val="000000"/>
                </a:solidFill>
              </a:rPr>
              <a:t>05-07/ 2016</a:t>
            </a:r>
          </a:p>
        </p:txBody>
      </p:sp>
      <p:sp>
        <p:nvSpPr>
          <p:cNvPr id="28" name="Rechteck 27"/>
          <p:cNvSpPr/>
          <p:nvPr/>
        </p:nvSpPr>
        <p:spPr>
          <a:xfrm>
            <a:off x="2558855" y="2729954"/>
            <a:ext cx="1728074" cy="333325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sz="1600" b="1" dirty="0">
                <a:solidFill>
                  <a:srgbClr val="000000"/>
                </a:solidFill>
              </a:rPr>
              <a:t>Erhebung</a:t>
            </a:r>
          </a:p>
          <a:p>
            <a:pPr>
              <a:defRPr/>
            </a:pPr>
            <a:endParaRPr lang="de-DE" sz="1600" b="1" dirty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de-DE" sz="1600" dirty="0">
                <a:solidFill>
                  <a:srgbClr val="000000"/>
                </a:solidFill>
              </a:rPr>
              <a:t>Durchführung der Leitfaden-Interviews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de-DE" sz="1600" dirty="0">
                <a:solidFill>
                  <a:srgbClr val="000000"/>
                </a:solidFill>
              </a:rPr>
              <a:t>Tonaufnahme der Interviews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de-DE" sz="1600" dirty="0">
                <a:solidFill>
                  <a:srgbClr val="000000"/>
                </a:solidFill>
              </a:rPr>
              <a:t>Gleichzeitige Bitte den Vereinsfragebogen auszufüllen</a:t>
            </a:r>
          </a:p>
          <a:p>
            <a:pPr>
              <a:buFont typeface="Arial" pitchFamily="34" charset="0"/>
              <a:buChar char="•"/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1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004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el 1"/>
          <p:cNvSpPr>
            <a:spLocks noGrp="1"/>
          </p:cNvSpPr>
          <p:nvPr>
            <p:ph type="title"/>
          </p:nvPr>
        </p:nvSpPr>
        <p:spPr>
          <a:xfrm>
            <a:off x="899592" y="980729"/>
            <a:ext cx="5914549" cy="792087"/>
          </a:xfrm>
        </p:spPr>
        <p:txBody>
          <a:bodyPr/>
          <a:lstStyle/>
          <a:p>
            <a:r>
              <a:rPr lang="de-DE" altLang="de-DE" sz="2400" b="1" dirty="0" smtClean="0"/>
              <a:t>      Wo „knirscht“ es?</a:t>
            </a:r>
          </a:p>
        </p:txBody>
      </p:sp>
      <p:sp>
        <p:nvSpPr>
          <p:cNvPr id="6" name="Textplatzhalter 5"/>
          <p:cNvSpPr>
            <a:spLocks noGrp="1"/>
          </p:cNvSpPr>
          <p:nvPr>
            <p:ph idx="1"/>
          </p:nvPr>
        </p:nvSpPr>
        <p:spPr>
          <a:xfrm>
            <a:off x="457472" y="1988432"/>
            <a:ext cx="8229057" cy="4138125"/>
          </a:xfrm>
        </p:spPr>
        <p:txBody>
          <a:bodyPr/>
          <a:lstStyle/>
          <a:p>
            <a:pPr marL="300552" indent="-300552">
              <a:defRPr/>
            </a:pPr>
            <a:r>
              <a:rPr lang="de-DE" sz="2100" dirty="0"/>
              <a:t>Kommunikation </a:t>
            </a:r>
            <a:br>
              <a:rPr lang="de-DE" sz="2100" dirty="0"/>
            </a:br>
            <a:r>
              <a:rPr lang="de-DE" sz="2100" dirty="0"/>
              <a:t>(z</a:t>
            </a:r>
            <a:r>
              <a:rPr lang="de-DE" sz="2100" dirty="0" smtClean="0"/>
              <a:t>. B</a:t>
            </a:r>
            <a:r>
              <a:rPr lang="de-DE" sz="2100" dirty="0"/>
              <a:t>. inhaltliche Absprachen zw. Sportlehrer – </a:t>
            </a:r>
            <a:r>
              <a:rPr lang="de-DE" sz="2100" dirty="0" smtClean="0"/>
              <a:t>Übungsleiter*in</a:t>
            </a:r>
            <a:r>
              <a:rPr lang="de-DE" sz="2100" dirty="0"/>
              <a:t>)</a:t>
            </a:r>
          </a:p>
          <a:p>
            <a:pPr marL="300552" indent="-300552">
              <a:defRPr/>
            </a:pPr>
            <a:r>
              <a:rPr lang="de-DE" sz="2100" dirty="0"/>
              <a:t>Umgang mit heterogenen Gruppen (Alter, Geschlecht, Behinderung)</a:t>
            </a:r>
          </a:p>
          <a:p>
            <a:pPr marL="300552" indent="-300552">
              <a:defRPr/>
            </a:pPr>
            <a:r>
              <a:rPr lang="de-DE" sz="2100" dirty="0"/>
              <a:t>Inklusion unter Berücksichtigung der Kategorie Behinderung      erfordert eine neue fachdidaktische Konzeption und multiprofessionelle Zusammenarbeit.</a:t>
            </a:r>
          </a:p>
          <a:p>
            <a:pPr marL="300552" indent="-300552">
              <a:defRPr/>
            </a:pPr>
            <a:r>
              <a:rPr lang="de-DE" sz="2100" dirty="0"/>
              <a:t>Bürokratie (z</a:t>
            </a:r>
            <a:r>
              <a:rPr lang="de-DE" sz="2100" dirty="0" smtClean="0"/>
              <a:t>. B</a:t>
            </a:r>
            <a:r>
              <a:rPr lang="de-DE" sz="2100" dirty="0"/>
              <a:t>. Verträge)</a:t>
            </a:r>
          </a:p>
          <a:p>
            <a:pPr marL="300552" indent="-300552">
              <a:defRPr/>
            </a:pPr>
            <a:r>
              <a:rPr lang="de-DE" sz="2100" dirty="0"/>
              <a:t>Zeit (Sportstätten, Ehrenamt)</a:t>
            </a:r>
          </a:p>
          <a:p>
            <a:pPr marL="300552" indent="-300552">
              <a:defRPr/>
            </a:pPr>
            <a:r>
              <a:rPr lang="de-DE" sz="2100" dirty="0"/>
              <a:t>Mindestqualifikation</a:t>
            </a:r>
          </a:p>
          <a:p>
            <a:pPr>
              <a:defRPr/>
            </a:pP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149080"/>
            <a:ext cx="1565632" cy="1565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438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el 1"/>
          <p:cNvSpPr>
            <a:spLocks noGrp="1"/>
          </p:cNvSpPr>
          <p:nvPr>
            <p:ph type="title"/>
          </p:nvPr>
        </p:nvSpPr>
        <p:spPr>
          <a:xfrm>
            <a:off x="1259632" y="980728"/>
            <a:ext cx="6210481" cy="838484"/>
          </a:xfrm>
        </p:spPr>
        <p:txBody>
          <a:bodyPr/>
          <a:lstStyle/>
          <a:p>
            <a:r>
              <a:rPr lang="de-DE" altLang="de-DE" sz="2400" b="1" dirty="0"/>
              <a:t>Strukturelle Unterstützung / Begleitung </a:t>
            </a:r>
          </a:p>
        </p:txBody>
      </p:sp>
      <p:sp>
        <p:nvSpPr>
          <p:cNvPr id="55300" name="Datumsplatzhalter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de-DE" dirty="0"/>
              <a:t>Berlin, </a:t>
            </a:r>
            <a:r>
              <a:rPr lang="de-DE" dirty="0" smtClean="0"/>
              <a:t>06.04.2017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251521" y="2064744"/>
            <a:ext cx="4325910" cy="38458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1080" tIns="40074" rIns="631080" bIns="40074" anchor="ctr"/>
          <a:lstStyle/>
          <a:p>
            <a:pPr algn="ctr">
              <a:defRPr/>
            </a:pPr>
            <a:r>
              <a:rPr lang="de-DE" sz="1600" b="1" dirty="0">
                <a:solidFill>
                  <a:srgbClr val="000000"/>
                </a:solidFill>
              </a:rPr>
              <a:t>- </a:t>
            </a:r>
            <a:r>
              <a:rPr lang="de-DE" sz="1600" b="1" dirty="0" err="1">
                <a:solidFill>
                  <a:srgbClr val="000000"/>
                </a:solidFill>
              </a:rPr>
              <a:t>BeSS</a:t>
            </a:r>
            <a:r>
              <a:rPr lang="de-DE" sz="1600" b="1" dirty="0">
                <a:solidFill>
                  <a:srgbClr val="000000"/>
                </a:solidFill>
              </a:rPr>
              <a:t>-Servicestellen</a:t>
            </a:r>
            <a:endParaRPr lang="de-DE" sz="16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de-DE" sz="1600" b="1" dirty="0">
                <a:solidFill>
                  <a:srgbClr val="000000"/>
                </a:solidFill>
              </a:rPr>
              <a:t>- LSB - Fortbildungen </a:t>
            </a:r>
          </a:p>
          <a:p>
            <a:pPr algn="ctr">
              <a:defRPr/>
            </a:pPr>
            <a:endParaRPr lang="de-DE" sz="1600" b="1" dirty="0">
              <a:solidFill>
                <a:srgbClr val="000000"/>
              </a:solidFill>
            </a:endParaRPr>
          </a:p>
          <a:p>
            <a:pPr marL="250460" indent="-250460">
              <a:buFontTx/>
              <a:buChar char="-"/>
              <a:defRPr/>
            </a:pPr>
            <a:r>
              <a:rPr lang="de-DE" sz="1600" b="1" dirty="0">
                <a:solidFill>
                  <a:srgbClr val="000000"/>
                </a:solidFill>
              </a:rPr>
              <a:t>Honorar-Mindestgrenze 12-15 € </a:t>
            </a:r>
            <a:r>
              <a:rPr lang="de-DE" sz="1600" dirty="0">
                <a:solidFill>
                  <a:srgbClr val="000000"/>
                </a:solidFill>
              </a:rPr>
              <a:t>in Anlehnung an </a:t>
            </a:r>
            <a:r>
              <a:rPr lang="de-DE" sz="1600" dirty="0" smtClean="0">
                <a:solidFill>
                  <a:srgbClr val="000000"/>
                </a:solidFill>
              </a:rPr>
              <a:t>pädagogische </a:t>
            </a:r>
            <a:r>
              <a:rPr lang="de-DE" sz="1600" dirty="0">
                <a:solidFill>
                  <a:srgbClr val="000000"/>
                </a:solidFill>
              </a:rPr>
              <a:t>Mitarbeiter/innen</a:t>
            </a:r>
          </a:p>
          <a:p>
            <a:pPr marL="250460" indent="-250460">
              <a:buFontTx/>
              <a:buChar char="-"/>
              <a:defRPr/>
            </a:pPr>
            <a:r>
              <a:rPr lang="de-DE" sz="1600" b="1" dirty="0">
                <a:solidFill>
                  <a:srgbClr val="000000"/>
                </a:solidFill>
              </a:rPr>
              <a:t>Bürokratie (Verträge) </a:t>
            </a:r>
            <a:r>
              <a:rPr lang="de-DE" sz="1600" dirty="0">
                <a:solidFill>
                  <a:srgbClr val="000000"/>
                </a:solidFill>
              </a:rPr>
              <a:t>vereinfachen</a:t>
            </a:r>
            <a:endParaRPr lang="de-DE" sz="1600" b="1" dirty="0">
              <a:solidFill>
                <a:srgbClr val="000000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4576073" y="2063303"/>
            <a:ext cx="4182402" cy="38458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1080" tIns="40074" rIns="631080" bIns="40074" anchor="ctr"/>
          <a:lstStyle/>
          <a:p>
            <a:pPr algn="ctr">
              <a:defRPr/>
            </a:pPr>
            <a:r>
              <a:rPr lang="de-DE" sz="1600" b="1" dirty="0">
                <a:solidFill>
                  <a:srgbClr val="000000"/>
                </a:solidFill>
              </a:rPr>
              <a:t>Schul- bzw. Ganztagsrahmung</a:t>
            </a:r>
          </a:p>
          <a:p>
            <a:pPr algn="ctr">
              <a:defRPr/>
            </a:pPr>
            <a:endParaRPr lang="de-DE" sz="1600" dirty="0">
              <a:solidFill>
                <a:srgbClr val="000000"/>
              </a:solidFill>
            </a:endParaRPr>
          </a:p>
          <a:p>
            <a:pPr marL="250460" indent="-250460">
              <a:buFontTx/>
              <a:buChar char="-"/>
              <a:defRPr/>
            </a:pPr>
            <a:r>
              <a:rPr lang="de-DE" sz="1600" b="1" dirty="0">
                <a:solidFill>
                  <a:srgbClr val="000000"/>
                </a:solidFill>
              </a:rPr>
              <a:t>Organisatorischer Ablauf im Ganztag (</a:t>
            </a:r>
            <a:r>
              <a:rPr lang="de-DE" sz="1600" dirty="0">
                <a:solidFill>
                  <a:srgbClr val="000000"/>
                </a:solidFill>
              </a:rPr>
              <a:t>Anwesenheit / Listen</a:t>
            </a:r>
          </a:p>
          <a:p>
            <a:pPr>
              <a:defRPr/>
            </a:pPr>
            <a:r>
              <a:rPr lang="de-DE" sz="1600" dirty="0">
                <a:solidFill>
                  <a:srgbClr val="000000"/>
                </a:solidFill>
              </a:rPr>
              <a:t>     Entschuldigung etc.)</a:t>
            </a:r>
          </a:p>
          <a:p>
            <a:pPr marL="250460" indent="-250460">
              <a:buFontTx/>
              <a:buChar char="-"/>
              <a:defRPr/>
            </a:pPr>
            <a:endParaRPr lang="de-DE" sz="1600" dirty="0">
              <a:solidFill>
                <a:srgbClr val="000000"/>
              </a:solidFill>
            </a:endParaRPr>
          </a:p>
          <a:p>
            <a:pPr marL="250460" indent="-250460">
              <a:buFontTx/>
              <a:buChar char="-"/>
              <a:defRPr/>
            </a:pPr>
            <a:r>
              <a:rPr lang="de-DE" sz="1600" b="1" dirty="0">
                <a:solidFill>
                  <a:srgbClr val="000000"/>
                </a:solidFill>
              </a:rPr>
              <a:t>Gruppenzusammenstellung</a:t>
            </a:r>
            <a:r>
              <a:rPr lang="de-DE" sz="1600" dirty="0">
                <a:solidFill>
                  <a:srgbClr val="000000"/>
                </a:solidFill>
              </a:rPr>
              <a:t>:   Altersspanne (Klasse 1-4)</a:t>
            </a:r>
          </a:p>
          <a:p>
            <a:pPr>
              <a:defRPr/>
            </a:pPr>
            <a:r>
              <a:rPr lang="de-DE" sz="1600" dirty="0">
                <a:solidFill>
                  <a:srgbClr val="000000"/>
                </a:solidFill>
              </a:rPr>
              <a:t>     Fluktuation </a:t>
            </a:r>
          </a:p>
          <a:p>
            <a:pPr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18" name="Gleichschenkliges Dreieck 17"/>
          <p:cNvSpPr>
            <a:spLocks/>
          </p:cNvSpPr>
          <p:nvPr/>
        </p:nvSpPr>
        <p:spPr>
          <a:xfrm rot="5400000">
            <a:off x="4315588" y="2479292"/>
            <a:ext cx="1015093" cy="494124"/>
          </a:xfrm>
          <a:prstGeom prst="triangle">
            <a:avLst>
              <a:gd name="adj" fmla="val 4945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 sz="1600">
              <a:solidFill>
                <a:srgbClr val="FFFFFF"/>
              </a:solidFill>
            </a:endParaRPr>
          </a:p>
        </p:txBody>
      </p:sp>
      <p:sp>
        <p:nvSpPr>
          <p:cNvPr id="19" name="Gleichschenkliges Dreieck 18"/>
          <p:cNvSpPr>
            <a:spLocks/>
          </p:cNvSpPr>
          <p:nvPr/>
        </p:nvSpPr>
        <p:spPr>
          <a:xfrm rot="16200000">
            <a:off x="3821464" y="4971670"/>
            <a:ext cx="1015094" cy="494124"/>
          </a:xfrm>
          <a:prstGeom prst="triangle">
            <a:avLst>
              <a:gd name="adj" fmla="val 4945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80147" tIns="40074" rIns="80147" bIns="40074" anchor="ctr"/>
          <a:lstStyle/>
          <a:p>
            <a:pPr>
              <a:defRPr/>
            </a:pPr>
            <a:endParaRPr lang="de-DE" sz="12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1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el 1"/>
          <p:cNvSpPr>
            <a:spLocks noGrp="1"/>
          </p:cNvSpPr>
          <p:nvPr>
            <p:ph type="title"/>
          </p:nvPr>
        </p:nvSpPr>
        <p:spPr>
          <a:xfrm>
            <a:off x="1527847" y="836712"/>
            <a:ext cx="5914549" cy="1151879"/>
          </a:xfrm>
        </p:spPr>
        <p:txBody>
          <a:bodyPr/>
          <a:lstStyle/>
          <a:p>
            <a:r>
              <a:rPr lang="de-DE" altLang="de-DE" sz="2400" b="1" dirty="0" smtClean="0"/>
              <a:t>Die Rolle der Übungsleiter*innen im Ganztag</a:t>
            </a:r>
          </a:p>
        </p:txBody>
      </p:sp>
      <p:sp>
        <p:nvSpPr>
          <p:cNvPr id="7" name="Rechteck 6"/>
          <p:cNvSpPr/>
          <p:nvPr/>
        </p:nvSpPr>
        <p:spPr>
          <a:xfrm>
            <a:off x="507699" y="3331811"/>
            <a:ext cx="2463831" cy="130594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sz="2100" b="1" dirty="0" err="1">
                <a:solidFill>
                  <a:srgbClr val="000000"/>
                </a:solidFill>
              </a:rPr>
              <a:t>Gelingensfaktoren</a:t>
            </a:r>
            <a:r>
              <a:rPr lang="de-DE" sz="2100" b="1" dirty="0">
                <a:solidFill>
                  <a:srgbClr val="000000"/>
                </a:solidFill>
              </a:rPr>
              <a:t> für das Ganztagsangebot </a:t>
            </a:r>
          </a:p>
        </p:txBody>
      </p:sp>
      <p:sp>
        <p:nvSpPr>
          <p:cNvPr id="23" name="Rechteck 22"/>
          <p:cNvSpPr/>
          <p:nvPr/>
        </p:nvSpPr>
        <p:spPr>
          <a:xfrm>
            <a:off x="4756618" y="4669430"/>
            <a:ext cx="3878327" cy="12411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b="1" dirty="0">
                <a:solidFill>
                  <a:srgbClr val="000000"/>
                </a:solidFill>
              </a:rPr>
              <a:t>Anerkennung</a:t>
            </a:r>
            <a:r>
              <a:rPr lang="de-DE" sz="1600" dirty="0">
                <a:solidFill>
                  <a:srgbClr val="000000"/>
                </a:solidFill>
              </a:rPr>
              <a:t> (in der definierten Rolle)</a:t>
            </a:r>
          </a:p>
        </p:txBody>
      </p:sp>
      <p:sp>
        <p:nvSpPr>
          <p:cNvPr id="24" name="Rechteck 23"/>
          <p:cNvSpPr/>
          <p:nvPr/>
        </p:nvSpPr>
        <p:spPr>
          <a:xfrm>
            <a:off x="4756618" y="3363487"/>
            <a:ext cx="3878327" cy="1241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b="1" dirty="0">
                <a:solidFill>
                  <a:srgbClr val="000000"/>
                </a:solidFill>
              </a:rPr>
              <a:t>Kommunikation </a:t>
            </a:r>
            <a:br>
              <a:rPr lang="de-DE" b="1" dirty="0">
                <a:solidFill>
                  <a:srgbClr val="000000"/>
                </a:solidFill>
              </a:rPr>
            </a:br>
            <a:r>
              <a:rPr lang="de-DE" dirty="0">
                <a:solidFill>
                  <a:srgbClr val="000000"/>
                </a:solidFill>
              </a:rPr>
              <a:t>(mit Ganztagskoordinatoren, Schule, innerhalb des Vereins)</a:t>
            </a:r>
          </a:p>
        </p:txBody>
      </p:sp>
      <p:sp>
        <p:nvSpPr>
          <p:cNvPr id="25" name="Rechteck 24"/>
          <p:cNvSpPr/>
          <p:nvPr/>
        </p:nvSpPr>
        <p:spPr>
          <a:xfrm>
            <a:off x="4756618" y="2057545"/>
            <a:ext cx="3878327" cy="12411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b="1" dirty="0">
                <a:solidFill>
                  <a:srgbClr val="000000"/>
                </a:solidFill>
              </a:rPr>
              <a:t>Pädagogisch-didaktische Kompetenz</a:t>
            </a:r>
          </a:p>
        </p:txBody>
      </p:sp>
      <p:cxnSp>
        <p:nvCxnSpPr>
          <p:cNvPr id="9" name="Gerade Verbindung 8"/>
          <p:cNvCxnSpPr>
            <a:stCxn id="7" idx="3"/>
            <a:endCxn id="29" idx="3"/>
          </p:cNvCxnSpPr>
          <p:nvPr/>
        </p:nvCxnSpPr>
        <p:spPr>
          <a:xfrm flipV="1">
            <a:off x="2971529" y="3982622"/>
            <a:ext cx="1328975" cy="1440"/>
          </a:xfrm>
          <a:prstGeom prst="line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winkelte Verbindung 10"/>
          <p:cNvCxnSpPr>
            <a:stCxn id="7" idx="3"/>
            <a:endCxn id="28" idx="3"/>
          </p:cNvCxnSpPr>
          <p:nvPr/>
        </p:nvCxnSpPr>
        <p:spPr>
          <a:xfrm flipV="1">
            <a:off x="2971529" y="2675239"/>
            <a:ext cx="1328975" cy="1308823"/>
          </a:xfrm>
          <a:prstGeom prst="bentConnector3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winkelte Verbindung 26"/>
          <p:cNvCxnSpPr>
            <a:stCxn id="7" idx="3"/>
            <a:endCxn id="30" idx="3"/>
          </p:cNvCxnSpPr>
          <p:nvPr/>
        </p:nvCxnSpPr>
        <p:spPr>
          <a:xfrm>
            <a:off x="2971529" y="3984062"/>
            <a:ext cx="1328975" cy="1304503"/>
          </a:xfrm>
          <a:prstGeom prst="bentConnector3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leichschenkliges Dreieck 27"/>
          <p:cNvSpPr/>
          <p:nvPr/>
        </p:nvSpPr>
        <p:spPr>
          <a:xfrm rot="5400000">
            <a:off x="4194113" y="2585810"/>
            <a:ext cx="397398" cy="184618"/>
          </a:xfrm>
          <a:prstGeom prst="triangle">
            <a:avLst>
              <a:gd name="adj" fmla="val 49450"/>
            </a:avLst>
          </a:prstGeom>
          <a:solidFill>
            <a:srgbClr val="7421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 sz="1600">
              <a:solidFill>
                <a:srgbClr val="FFFFFF"/>
              </a:solidFill>
            </a:endParaRPr>
          </a:p>
        </p:txBody>
      </p:sp>
      <p:sp>
        <p:nvSpPr>
          <p:cNvPr id="29" name="Gleichschenkliges Dreieck 28"/>
          <p:cNvSpPr/>
          <p:nvPr/>
        </p:nvSpPr>
        <p:spPr>
          <a:xfrm rot="5400000">
            <a:off x="4194113" y="3891753"/>
            <a:ext cx="397398" cy="184618"/>
          </a:xfrm>
          <a:prstGeom prst="triangle">
            <a:avLst>
              <a:gd name="adj" fmla="val 49450"/>
            </a:avLst>
          </a:prstGeom>
          <a:solidFill>
            <a:srgbClr val="7421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 sz="1600">
              <a:solidFill>
                <a:srgbClr val="FFFFFF"/>
              </a:solidFill>
            </a:endParaRPr>
          </a:p>
        </p:txBody>
      </p:sp>
      <p:sp>
        <p:nvSpPr>
          <p:cNvPr id="30" name="Gleichschenkliges Dreieck 29"/>
          <p:cNvSpPr/>
          <p:nvPr/>
        </p:nvSpPr>
        <p:spPr>
          <a:xfrm rot="5400000">
            <a:off x="4194113" y="5197695"/>
            <a:ext cx="397398" cy="184618"/>
          </a:xfrm>
          <a:prstGeom prst="triangle">
            <a:avLst>
              <a:gd name="adj" fmla="val 49450"/>
            </a:avLst>
          </a:prstGeom>
          <a:solidFill>
            <a:srgbClr val="7421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 sz="1600">
              <a:solidFill>
                <a:srgbClr val="FFFFFF"/>
              </a:solidFill>
            </a:endParaRPr>
          </a:p>
        </p:txBody>
      </p:sp>
      <p:sp>
        <p:nvSpPr>
          <p:cNvPr id="14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439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el 1"/>
          <p:cNvSpPr>
            <a:spLocks noGrp="1"/>
          </p:cNvSpPr>
          <p:nvPr>
            <p:ph type="title"/>
          </p:nvPr>
        </p:nvSpPr>
        <p:spPr>
          <a:xfrm>
            <a:off x="1343228" y="836712"/>
            <a:ext cx="5914549" cy="1151879"/>
          </a:xfrm>
        </p:spPr>
        <p:txBody>
          <a:bodyPr/>
          <a:lstStyle/>
          <a:p>
            <a:r>
              <a:rPr lang="de-DE" altLang="de-DE" sz="2400" b="1" dirty="0"/>
              <a:t>Pädagogische Herausforderung: </a:t>
            </a:r>
            <a:r>
              <a:rPr lang="de-DE" altLang="de-DE" sz="2400" b="1" i="1" dirty="0"/>
              <a:t>Umgang mit Vielfalt</a:t>
            </a:r>
          </a:p>
        </p:txBody>
      </p:sp>
      <p:sp>
        <p:nvSpPr>
          <p:cNvPr id="7" name="Rechteck 6"/>
          <p:cNvSpPr/>
          <p:nvPr/>
        </p:nvSpPr>
        <p:spPr>
          <a:xfrm>
            <a:off x="480549" y="3298694"/>
            <a:ext cx="2463831" cy="13059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b="1" dirty="0">
                <a:solidFill>
                  <a:srgbClr val="000000"/>
                </a:solidFill>
              </a:rPr>
              <a:t>Aktuelle &amp; zukünftige Themen in Schule (und Verein)</a:t>
            </a:r>
          </a:p>
        </p:txBody>
      </p:sp>
      <p:sp>
        <p:nvSpPr>
          <p:cNvPr id="23" name="Rechteck 22"/>
          <p:cNvSpPr/>
          <p:nvPr/>
        </p:nvSpPr>
        <p:spPr>
          <a:xfrm>
            <a:off x="4756618" y="4735664"/>
            <a:ext cx="3878327" cy="123970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dirty="0">
                <a:solidFill>
                  <a:srgbClr val="000000"/>
                </a:solidFill>
              </a:rPr>
              <a:t>Neu zugewanderte Kinder (</a:t>
            </a:r>
            <a:r>
              <a:rPr lang="de-DE" b="1" dirty="0">
                <a:solidFill>
                  <a:srgbClr val="000000"/>
                </a:solidFill>
              </a:rPr>
              <a:t>Flüchtlinge/ </a:t>
            </a:r>
            <a:r>
              <a:rPr lang="de-DE" b="1" i="1" dirty="0">
                <a:solidFill>
                  <a:srgbClr val="000000"/>
                </a:solidFill>
              </a:rPr>
              <a:t>Sprache</a:t>
            </a:r>
            <a:r>
              <a:rPr lang="de-DE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24" name="Rechteck 23"/>
          <p:cNvSpPr/>
          <p:nvPr/>
        </p:nvSpPr>
        <p:spPr>
          <a:xfrm>
            <a:off x="4756618" y="3363487"/>
            <a:ext cx="3878327" cy="1241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dirty="0">
                <a:solidFill>
                  <a:srgbClr val="000000"/>
                </a:solidFill>
              </a:rPr>
              <a:t>Kinder mit Förderbedarf (</a:t>
            </a:r>
            <a:r>
              <a:rPr lang="de-DE" b="1" i="1" dirty="0">
                <a:solidFill>
                  <a:srgbClr val="000000"/>
                </a:solidFill>
              </a:rPr>
              <a:t>Inklusion</a:t>
            </a:r>
            <a:r>
              <a:rPr lang="de-DE" dirty="0">
                <a:solidFill>
                  <a:srgbClr val="000000"/>
                </a:solidFill>
              </a:rPr>
              <a:t>)</a:t>
            </a:r>
            <a:br>
              <a:rPr lang="de-DE" dirty="0">
                <a:solidFill>
                  <a:srgbClr val="000000"/>
                </a:solidFill>
              </a:rPr>
            </a:br>
            <a:r>
              <a:rPr lang="de-DE" dirty="0">
                <a:solidFill>
                  <a:srgbClr val="000000"/>
                </a:solidFill>
              </a:rPr>
              <a:t>Forderung: 2-Pädagogen Prinzip im Unterricht </a:t>
            </a:r>
            <a:r>
              <a:rPr lang="de-DE" b="1" i="1" dirty="0">
                <a:solidFill>
                  <a:srgbClr val="FF0000"/>
                </a:solidFill>
              </a:rPr>
              <a:t>(Wer ist verantwortlich?)</a:t>
            </a:r>
          </a:p>
        </p:txBody>
      </p:sp>
      <p:sp>
        <p:nvSpPr>
          <p:cNvPr id="25" name="Rechteck 24"/>
          <p:cNvSpPr/>
          <p:nvPr/>
        </p:nvSpPr>
        <p:spPr>
          <a:xfrm>
            <a:off x="4756618" y="2057545"/>
            <a:ext cx="3878327" cy="12411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de-DE" dirty="0">
                <a:solidFill>
                  <a:srgbClr val="000000"/>
                </a:solidFill>
              </a:rPr>
              <a:t>Mädchen und Jungen (</a:t>
            </a:r>
            <a:r>
              <a:rPr lang="de-DE" b="1" i="1" dirty="0">
                <a:solidFill>
                  <a:srgbClr val="000000"/>
                </a:solidFill>
              </a:rPr>
              <a:t>Koedukation</a:t>
            </a:r>
            <a:r>
              <a:rPr lang="de-DE" dirty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9" name="Gerade Verbindung 8"/>
          <p:cNvCxnSpPr>
            <a:stCxn id="7" idx="3"/>
            <a:endCxn id="29" idx="3"/>
          </p:cNvCxnSpPr>
          <p:nvPr/>
        </p:nvCxnSpPr>
        <p:spPr>
          <a:xfrm>
            <a:off x="2944379" y="3950945"/>
            <a:ext cx="1356124" cy="31677"/>
          </a:xfrm>
          <a:prstGeom prst="line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winkelte Verbindung 10"/>
          <p:cNvCxnSpPr>
            <a:stCxn id="7" idx="3"/>
            <a:endCxn id="28" idx="3"/>
          </p:cNvCxnSpPr>
          <p:nvPr/>
        </p:nvCxnSpPr>
        <p:spPr>
          <a:xfrm flipV="1">
            <a:off x="2944379" y="2675239"/>
            <a:ext cx="1356124" cy="1275706"/>
          </a:xfrm>
          <a:prstGeom prst="bentConnector3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winkelte Verbindung 26"/>
          <p:cNvCxnSpPr>
            <a:stCxn id="7" idx="3"/>
            <a:endCxn id="30" idx="3"/>
          </p:cNvCxnSpPr>
          <p:nvPr/>
        </p:nvCxnSpPr>
        <p:spPr>
          <a:xfrm>
            <a:off x="2944379" y="3950945"/>
            <a:ext cx="1356124" cy="1337620"/>
          </a:xfrm>
          <a:prstGeom prst="bentConnector3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leichschenkliges Dreieck 27"/>
          <p:cNvSpPr/>
          <p:nvPr/>
        </p:nvSpPr>
        <p:spPr>
          <a:xfrm rot="5400000">
            <a:off x="4194113" y="2585810"/>
            <a:ext cx="397398" cy="184618"/>
          </a:xfrm>
          <a:prstGeom prst="triangle">
            <a:avLst>
              <a:gd name="adj" fmla="val 49450"/>
            </a:avLst>
          </a:prstGeom>
          <a:solidFill>
            <a:srgbClr val="7421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 sz="1600">
              <a:solidFill>
                <a:srgbClr val="FFFFFF"/>
              </a:solidFill>
            </a:endParaRPr>
          </a:p>
        </p:txBody>
      </p:sp>
      <p:sp>
        <p:nvSpPr>
          <p:cNvPr id="29" name="Gleichschenkliges Dreieck 28"/>
          <p:cNvSpPr/>
          <p:nvPr/>
        </p:nvSpPr>
        <p:spPr>
          <a:xfrm rot="5400000">
            <a:off x="4194113" y="3891753"/>
            <a:ext cx="397398" cy="184618"/>
          </a:xfrm>
          <a:prstGeom prst="triangle">
            <a:avLst>
              <a:gd name="adj" fmla="val 49450"/>
            </a:avLst>
          </a:prstGeom>
          <a:solidFill>
            <a:srgbClr val="7421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 sz="1600">
              <a:solidFill>
                <a:srgbClr val="FFFFFF"/>
              </a:solidFill>
            </a:endParaRPr>
          </a:p>
        </p:txBody>
      </p:sp>
      <p:sp>
        <p:nvSpPr>
          <p:cNvPr id="30" name="Gleichschenkliges Dreieck 29"/>
          <p:cNvSpPr/>
          <p:nvPr/>
        </p:nvSpPr>
        <p:spPr>
          <a:xfrm rot="5400000">
            <a:off x="4194113" y="5197695"/>
            <a:ext cx="397398" cy="184618"/>
          </a:xfrm>
          <a:prstGeom prst="triangle">
            <a:avLst>
              <a:gd name="adj" fmla="val 49450"/>
            </a:avLst>
          </a:prstGeom>
          <a:solidFill>
            <a:srgbClr val="7421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de-DE" sz="1600">
              <a:solidFill>
                <a:srgbClr val="FFFFFF"/>
              </a:solidFill>
            </a:endParaRPr>
          </a:p>
        </p:txBody>
      </p:sp>
      <p:sp>
        <p:nvSpPr>
          <p:cNvPr id="14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140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2400" b="1" i="1" dirty="0" smtClean="0"/>
              <a:t>Zusammenfassung (selektiv):</a:t>
            </a:r>
          </a:p>
        </p:txBody>
      </p:sp>
      <p:sp>
        <p:nvSpPr>
          <p:cNvPr id="58372" name="Textplatzhalter 5"/>
          <p:cNvSpPr>
            <a:spLocks noGrp="1"/>
          </p:cNvSpPr>
          <p:nvPr>
            <p:ph type="body" sz="quarter" idx="13"/>
          </p:nvPr>
        </p:nvSpPr>
        <p:spPr>
          <a:xfrm>
            <a:off x="2699794" y="1988840"/>
            <a:ext cx="5935152" cy="3853035"/>
          </a:xfrm>
        </p:spPr>
        <p:txBody>
          <a:bodyPr/>
          <a:lstStyle/>
          <a:p>
            <a:pPr marL="300552" indent="-300552">
              <a:buFontTx/>
              <a:buChar char="-"/>
            </a:pPr>
            <a:r>
              <a:rPr lang="de-DE" altLang="de-DE" sz="2000" dirty="0" smtClean="0"/>
              <a:t>Feedback-Kultur</a:t>
            </a:r>
          </a:p>
          <a:p>
            <a:pPr marL="300552" indent="-300552">
              <a:buFontTx/>
              <a:buChar char="-"/>
            </a:pPr>
            <a:r>
              <a:rPr lang="de-DE" altLang="de-DE" sz="2000" dirty="0" smtClean="0"/>
              <a:t>FSJ-</a:t>
            </a:r>
            <a:r>
              <a:rPr lang="de-DE" altLang="de-DE" sz="2000" dirty="0" err="1" smtClean="0"/>
              <a:t>ler</a:t>
            </a:r>
            <a:r>
              <a:rPr lang="de-DE" altLang="de-DE" sz="2000" dirty="0" smtClean="0"/>
              <a:t>  (Vorbereitung auf und Betreuung im GTS)</a:t>
            </a:r>
          </a:p>
          <a:p>
            <a:pPr marL="300552" indent="-300552">
              <a:buFontTx/>
              <a:buChar char="-"/>
            </a:pPr>
            <a:r>
              <a:rPr lang="de-DE" altLang="de-DE" sz="2000" dirty="0" smtClean="0"/>
              <a:t>Austausch mit Sportlehrer*innen</a:t>
            </a:r>
          </a:p>
          <a:p>
            <a:pPr marL="300552" indent="-300552">
              <a:buFontTx/>
              <a:buChar char="-"/>
            </a:pPr>
            <a:r>
              <a:rPr lang="de-DE" altLang="de-DE" sz="2000" dirty="0" smtClean="0"/>
              <a:t>Inhalte: Reiz der unbekannten Sportarten (hier: Inliner, Eishockey)</a:t>
            </a:r>
          </a:p>
          <a:p>
            <a:pPr marL="300552" indent="-300552">
              <a:buFontTx/>
              <a:buChar char="-"/>
            </a:pPr>
            <a:r>
              <a:rPr lang="de-DE" altLang="de-DE" sz="2000" dirty="0" smtClean="0"/>
              <a:t>Übergang Verein </a:t>
            </a:r>
          </a:p>
          <a:p>
            <a:pPr marL="300552" indent="-300552">
              <a:buFontTx/>
              <a:buChar char="-"/>
            </a:pPr>
            <a:r>
              <a:rPr lang="de-DE" altLang="de-DE" sz="2000" dirty="0" smtClean="0"/>
              <a:t>Thema „Aufsicht“</a:t>
            </a:r>
          </a:p>
          <a:p>
            <a:pPr marL="300552" indent="-300552">
              <a:buFontTx/>
              <a:buChar char="-"/>
            </a:pPr>
            <a:r>
              <a:rPr lang="de-DE" altLang="de-DE" sz="2000" dirty="0" smtClean="0"/>
              <a:t>Rolle der Übungsleiter*innen</a:t>
            </a:r>
          </a:p>
          <a:p>
            <a:pPr marL="300552" indent="-300552">
              <a:buFontTx/>
              <a:buChar char="-"/>
            </a:pPr>
            <a:r>
              <a:rPr lang="de-DE" altLang="de-DE" sz="2000" dirty="0" smtClean="0"/>
              <a:t>….</a:t>
            </a:r>
          </a:p>
          <a:p>
            <a:pPr marL="300552" indent="-300552">
              <a:buFontTx/>
              <a:buChar char="-"/>
            </a:pPr>
            <a:endParaRPr lang="de-DE" altLang="de-DE" dirty="0" smtClean="0"/>
          </a:p>
          <a:p>
            <a:pPr marL="300552" indent="-300552">
              <a:buFontTx/>
              <a:buChar char="-"/>
            </a:pPr>
            <a:endParaRPr lang="de-DE" alt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2636912"/>
            <a:ext cx="2088232" cy="166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476672" y="6309320"/>
            <a:ext cx="1143000" cy="365125"/>
          </a:xfrm>
          <a:prstGeom prst="rect">
            <a:avLst/>
          </a:prstGeom>
        </p:spPr>
        <p:txBody>
          <a:bodyPr/>
          <a:lstStyle/>
          <a:p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  <a:latin typeface="Frutiger CE 55 Roman"/>
              </a:rPr>
              <a:t>Berlin, 06.04.2017</a:t>
            </a:r>
            <a:endParaRPr lang="de-DE" sz="900" dirty="0">
              <a:solidFill>
                <a:schemeClr val="bg1">
                  <a:lumMod val="50000"/>
                </a:schemeClr>
              </a:solidFill>
              <a:latin typeface="Frutiger CE 55 Roman"/>
            </a:endParaRPr>
          </a:p>
        </p:txBody>
      </p:sp>
    </p:spTree>
    <p:extLst>
      <p:ext uri="{BB962C8B-B14F-4D97-AF65-F5344CB8AC3E}">
        <p14:creationId xmlns:p14="http://schemas.microsoft.com/office/powerpoint/2010/main" val="241609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el 1"/>
          <p:cNvSpPr>
            <a:spLocks noGrp="1"/>
          </p:cNvSpPr>
          <p:nvPr>
            <p:ph type="title"/>
          </p:nvPr>
        </p:nvSpPr>
        <p:spPr>
          <a:xfrm>
            <a:off x="1203407" y="764704"/>
            <a:ext cx="6331297" cy="1151879"/>
          </a:xfrm>
        </p:spPr>
        <p:txBody>
          <a:bodyPr/>
          <a:lstStyle/>
          <a:p>
            <a:r>
              <a:rPr lang="de-DE" altLang="de-DE" sz="2400" b="1" dirty="0"/>
              <a:t>Der Ganztag erreicht im Sport viele </a:t>
            </a:r>
            <a:r>
              <a:rPr lang="de-DE" altLang="de-DE" sz="2400" b="1" dirty="0" smtClean="0"/>
              <a:t/>
            </a:r>
            <a:br>
              <a:rPr lang="de-DE" altLang="de-DE" sz="2400" b="1" dirty="0" smtClean="0"/>
            </a:br>
            <a:r>
              <a:rPr lang="de-DE" altLang="de-DE" sz="2400" b="1" dirty="0" smtClean="0"/>
              <a:t>aber </a:t>
            </a:r>
            <a:r>
              <a:rPr lang="de-DE" altLang="de-DE" sz="2400" b="1" dirty="0"/>
              <a:t>nicht </a:t>
            </a:r>
            <a:r>
              <a:rPr lang="de-DE" altLang="de-DE" sz="2400" b="1" u="sng" dirty="0"/>
              <a:t>alle</a:t>
            </a:r>
            <a:r>
              <a:rPr lang="de-DE" altLang="de-DE" sz="2400" b="1" dirty="0"/>
              <a:t> Kinder und Jugendliche –</a:t>
            </a:r>
            <a:br>
              <a:rPr lang="de-DE" altLang="de-DE" sz="2400" b="1" dirty="0"/>
            </a:br>
            <a:endParaRPr lang="de-DE" altLang="de-DE" sz="2400" b="1" dirty="0"/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468" y="1844824"/>
            <a:ext cx="3064592" cy="3241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>
            <a:spLocks noChangeArrowheads="1"/>
          </p:cNvSpPr>
          <p:nvPr/>
        </p:nvSpPr>
        <p:spPr bwMode="auto">
          <a:xfrm>
            <a:off x="504984" y="5061069"/>
            <a:ext cx="8127246" cy="97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>
            <a:spAutoFit/>
          </a:bodyPr>
          <a:lstStyle/>
          <a:p>
            <a:pPr algn="just"/>
            <a:r>
              <a:rPr lang="de-DE" altLang="de-DE" sz="2800" dirty="0"/>
              <a:t>… </a:t>
            </a:r>
            <a:r>
              <a:rPr lang="de-DE" altLang="de-DE" sz="2800" b="1" dirty="0"/>
              <a:t>zukünftig wird die Qualität der Angebote </a:t>
            </a:r>
            <a:br>
              <a:rPr lang="de-DE" altLang="de-DE" sz="2800" b="1" dirty="0"/>
            </a:br>
            <a:r>
              <a:rPr lang="de-DE" altLang="de-DE" sz="2800" b="1" dirty="0"/>
              <a:t>in den Fokus rücken</a:t>
            </a:r>
            <a:r>
              <a:rPr lang="de-DE" altLang="de-DE" sz="1400" dirty="0"/>
              <a:t>.</a:t>
            </a:r>
            <a:endParaRPr lang="de-DE" altLang="de-DE" sz="1400" dirty="0">
              <a:latin typeface="Arial Narrow" pitchFamily="34" charset="0"/>
            </a:endParaRPr>
          </a:p>
        </p:txBody>
      </p:sp>
      <p:sp>
        <p:nvSpPr>
          <p:cNvPr id="5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772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77612" y="2877702"/>
            <a:ext cx="6650305" cy="3873193"/>
          </a:xfrm>
        </p:spPr>
        <p:txBody>
          <a:bodyPr/>
          <a:lstStyle/>
          <a:p>
            <a:pPr marL="300552" indent="-300552" defTabSz="801472">
              <a:buClr>
                <a:srgbClr val="003366"/>
              </a:buClr>
              <a:buSzPct val="75000"/>
              <a:buNone/>
              <a:defRPr/>
            </a:pPr>
            <a:r>
              <a:rPr lang="de-DE" sz="4700" dirty="0"/>
              <a:t>             </a:t>
            </a:r>
          </a:p>
          <a:p>
            <a:pPr marL="300552" indent="-300552" defTabSz="801472">
              <a:buClr>
                <a:srgbClr val="003366"/>
              </a:buClr>
              <a:buSzPct val="75000"/>
              <a:buNone/>
              <a:defRPr/>
            </a:pPr>
            <a:r>
              <a:rPr lang="de-DE" sz="4700" dirty="0"/>
              <a:t>			</a:t>
            </a:r>
            <a:endParaRPr lang="de-DE" sz="5800" dirty="0"/>
          </a:p>
          <a:p>
            <a:pPr>
              <a:defRPr/>
            </a:pPr>
            <a:endParaRPr lang="de-DE" dirty="0"/>
          </a:p>
        </p:txBody>
      </p:sp>
      <p:pic>
        <p:nvPicPr>
          <p:cNvPr id="60419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679" y="840622"/>
            <a:ext cx="1210033" cy="129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279" y="1992751"/>
            <a:ext cx="2332153" cy="205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Textfeld 1"/>
          <p:cNvSpPr txBox="1">
            <a:spLocks noChangeArrowheads="1"/>
          </p:cNvSpPr>
          <p:nvPr/>
        </p:nvSpPr>
        <p:spPr bwMode="auto">
          <a:xfrm>
            <a:off x="813132" y="4149080"/>
            <a:ext cx="7647299" cy="192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47" tIns="40074" rIns="80147" bIns="40074">
            <a:spAutoFit/>
          </a:bodyPr>
          <a:lstStyle/>
          <a:p>
            <a:r>
              <a:rPr lang="de-DE" altLang="de-DE" sz="2000" dirty="0"/>
              <a:t>Bei Fragen:</a:t>
            </a:r>
          </a:p>
          <a:p>
            <a:r>
              <a:rPr lang="de-DE" altLang="de-DE" sz="2000" dirty="0"/>
              <a:t>Karsten </a:t>
            </a:r>
            <a:r>
              <a:rPr lang="de-DE" altLang="de-DE" sz="2000" dirty="0" smtClean="0"/>
              <a:t>Täger, LSB Niedersachsen</a:t>
            </a:r>
          </a:p>
          <a:p>
            <a:r>
              <a:rPr lang="de-DE" altLang="de-DE" sz="2000" dirty="0" smtClean="0"/>
              <a:t>Teamleiter Kita, Schule und Verein</a:t>
            </a:r>
            <a:endParaRPr lang="de-DE" altLang="de-DE" sz="2000" dirty="0"/>
          </a:p>
          <a:p>
            <a:r>
              <a:rPr lang="de-DE" altLang="de-DE" sz="2000" dirty="0"/>
              <a:t>Kontaktdaten:</a:t>
            </a:r>
          </a:p>
          <a:p>
            <a:r>
              <a:rPr lang="de-DE" altLang="de-DE" sz="2000" dirty="0"/>
              <a:t>Tel.: 0511-1268-154 oder </a:t>
            </a:r>
          </a:p>
          <a:p>
            <a:r>
              <a:rPr lang="de-DE" altLang="de-DE" sz="2000" dirty="0"/>
              <a:t>E-Mail: ktaeger@lsb-niedersachsen.de</a:t>
            </a:r>
          </a:p>
        </p:txBody>
      </p:sp>
      <p:sp>
        <p:nvSpPr>
          <p:cNvPr id="60422" name="Textfeld 1"/>
          <p:cNvSpPr txBox="1">
            <a:spLocks noChangeArrowheads="1"/>
          </p:cNvSpPr>
          <p:nvPr/>
        </p:nvSpPr>
        <p:spPr bwMode="auto">
          <a:xfrm>
            <a:off x="4202765" y="1992750"/>
            <a:ext cx="2317223" cy="58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>
            <a:spAutoFit/>
          </a:bodyPr>
          <a:lstStyle/>
          <a:p>
            <a:r>
              <a:rPr lang="de-DE" altLang="de-DE" sz="3200"/>
              <a:t> </a:t>
            </a:r>
          </a:p>
        </p:txBody>
      </p:sp>
      <p:sp>
        <p:nvSpPr>
          <p:cNvPr id="7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143000" cy="365125"/>
          </a:xfrm>
        </p:spPr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592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354935" y="1313963"/>
            <a:ext cx="82912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400" b="1" dirty="0" smtClean="0">
                <a:solidFill>
                  <a:srgbClr val="646464"/>
                </a:solidFill>
              </a:rPr>
              <a:t>„Ganztagsschule als Chance“  </a:t>
            </a:r>
          </a:p>
          <a:p>
            <a:pPr algn="ctr"/>
            <a:r>
              <a:rPr lang="de-DE" sz="4400" b="1" dirty="0" smtClean="0">
                <a:solidFill>
                  <a:srgbClr val="646464"/>
                </a:solidFill>
              </a:rPr>
              <a:t>mehr Zeit für Bewegung</a:t>
            </a:r>
            <a:endParaRPr lang="de-DE" sz="4400" b="1" dirty="0">
              <a:solidFill>
                <a:srgbClr val="646464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253" y="4604363"/>
            <a:ext cx="3564628" cy="156250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359931" y="3358102"/>
            <a:ext cx="6281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 smtClean="0">
                <a:solidFill>
                  <a:srgbClr val="646464"/>
                </a:solidFill>
              </a:rPr>
              <a:t>Tina Stöter</a:t>
            </a:r>
          </a:p>
          <a:p>
            <a:pPr algn="ctr"/>
            <a:r>
              <a:rPr lang="de-DE" b="1" dirty="0" smtClean="0">
                <a:solidFill>
                  <a:srgbClr val="646464"/>
                </a:solidFill>
              </a:rPr>
              <a:t>Stadtsportbund Braunschweig e.V.</a:t>
            </a:r>
          </a:p>
          <a:p>
            <a:pPr algn="ctr"/>
            <a:r>
              <a:rPr lang="de-DE" b="1" dirty="0" smtClean="0">
                <a:solidFill>
                  <a:srgbClr val="646464"/>
                </a:solidFill>
              </a:rPr>
              <a:t>Koordinatorin für Bewegungsangebote in Kita &amp; Ganztagsschule</a:t>
            </a:r>
          </a:p>
          <a:p>
            <a:pPr algn="ctr"/>
            <a:r>
              <a:rPr lang="de-DE" b="1" dirty="0" smtClean="0">
                <a:solidFill>
                  <a:srgbClr val="646464"/>
                </a:solidFill>
              </a:rPr>
              <a:t>BeSS-Servicestelle</a:t>
            </a:r>
            <a:endParaRPr lang="de-DE" b="1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96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40687" y="1916832"/>
            <a:ext cx="82912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800" b="1" dirty="0" smtClean="0">
                <a:solidFill>
                  <a:srgbClr val="646464"/>
                </a:solidFill>
              </a:rPr>
              <a:t>„Nicht </a:t>
            </a:r>
            <a:r>
              <a:rPr lang="de-DE" sz="4800" b="1" dirty="0">
                <a:solidFill>
                  <a:srgbClr val="646464"/>
                </a:solidFill>
              </a:rPr>
              <a:t>nur der Kopf </a:t>
            </a:r>
            <a:r>
              <a:rPr lang="de-DE" sz="4800" b="1" dirty="0" smtClean="0">
                <a:solidFill>
                  <a:srgbClr val="646464"/>
                </a:solidFill>
              </a:rPr>
              <a:t/>
            </a:r>
            <a:br>
              <a:rPr lang="de-DE" sz="4800" b="1" dirty="0" smtClean="0">
                <a:solidFill>
                  <a:srgbClr val="646464"/>
                </a:solidFill>
              </a:rPr>
            </a:br>
            <a:r>
              <a:rPr lang="de-DE" sz="4800" b="1" dirty="0" smtClean="0">
                <a:solidFill>
                  <a:srgbClr val="646464"/>
                </a:solidFill>
              </a:rPr>
              <a:t>kommt </a:t>
            </a:r>
            <a:r>
              <a:rPr lang="de-DE" sz="4800" b="1" dirty="0">
                <a:solidFill>
                  <a:srgbClr val="646464"/>
                </a:solidFill>
              </a:rPr>
              <a:t>in die Schule</a:t>
            </a:r>
            <a:r>
              <a:rPr lang="de-DE" sz="4800" b="1" dirty="0" smtClean="0">
                <a:solidFill>
                  <a:srgbClr val="646464"/>
                </a:solidFill>
              </a:rPr>
              <a:t>“</a:t>
            </a:r>
            <a:endParaRPr lang="de-DE" sz="4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de-DE" sz="3200" b="1" dirty="0">
                <a:solidFill>
                  <a:srgbClr val="646464"/>
                </a:solidFill>
              </a:rPr>
              <a:t>„Bewegung sollte beim Lernen als wichtiger Verbündeter gesehen werden“</a:t>
            </a:r>
          </a:p>
          <a:p>
            <a:endParaRPr lang="de-DE" b="1" dirty="0"/>
          </a:p>
          <a:p>
            <a:r>
              <a:rPr lang="de-DE" sz="2000" dirty="0"/>
              <a:t>				</a:t>
            </a:r>
            <a:r>
              <a:rPr lang="de-DE" sz="2000" dirty="0" smtClean="0">
                <a:solidFill>
                  <a:srgbClr val="646464"/>
                </a:solidFill>
              </a:rPr>
              <a:t>(</a:t>
            </a:r>
            <a:r>
              <a:rPr lang="de-DE" sz="1400" dirty="0" smtClean="0">
                <a:solidFill>
                  <a:srgbClr val="646464"/>
                </a:solidFill>
              </a:rPr>
              <a:t> </a:t>
            </a:r>
            <a:r>
              <a:rPr lang="de-DE" sz="1400" dirty="0">
                <a:solidFill>
                  <a:srgbClr val="4B4B4B"/>
                </a:solidFill>
              </a:rPr>
              <a:t>Prof. </a:t>
            </a:r>
            <a:r>
              <a:rPr lang="de-DE" sz="1400" dirty="0" smtClean="0">
                <a:solidFill>
                  <a:srgbClr val="4B4B4B"/>
                </a:solidFill>
              </a:rPr>
              <a:t>Dr. Reiner </a:t>
            </a:r>
            <a:r>
              <a:rPr lang="de-DE" sz="1400" dirty="0">
                <a:solidFill>
                  <a:srgbClr val="4B4B4B"/>
                </a:solidFill>
              </a:rPr>
              <a:t>Hildebrandt-Stramann </a:t>
            </a:r>
            <a:r>
              <a:rPr lang="de-DE" sz="1400" dirty="0" smtClean="0">
                <a:solidFill>
                  <a:srgbClr val="4B4B4B"/>
                </a:solidFill>
              </a:rPr>
              <a:t>/ Braunschweiger Zeitung, </a:t>
            </a:r>
            <a:r>
              <a:rPr lang="de-DE" sz="1400" dirty="0">
                <a:solidFill>
                  <a:srgbClr val="4B4B4B"/>
                </a:solidFill>
              </a:rPr>
              <a:t>24. April </a:t>
            </a:r>
            <a:r>
              <a:rPr lang="de-DE" sz="1400" dirty="0" smtClean="0">
                <a:solidFill>
                  <a:srgbClr val="4B4B4B"/>
                </a:solidFill>
              </a:rPr>
              <a:t>2014</a:t>
            </a:r>
            <a:r>
              <a:rPr lang="de-DE" dirty="0" smtClean="0">
                <a:solidFill>
                  <a:srgbClr val="4B4B4B"/>
                </a:solidFill>
              </a:rPr>
              <a:t>)</a:t>
            </a:r>
            <a:endParaRPr lang="de-DE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41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4" name="Rechteck 3"/>
          <p:cNvSpPr/>
          <p:nvPr/>
        </p:nvSpPr>
        <p:spPr>
          <a:xfrm>
            <a:off x="683568" y="925829"/>
            <a:ext cx="829126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200" b="1" dirty="0">
                <a:solidFill>
                  <a:srgbClr val="646464"/>
                </a:solidFill>
              </a:rPr>
              <a:t>Ganztagsschule mischt sich ein </a:t>
            </a:r>
          </a:p>
          <a:p>
            <a:pPr algn="ctr"/>
            <a:r>
              <a:rPr lang="de-DE" sz="3200" b="1" dirty="0">
                <a:solidFill>
                  <a:srgbClr val="646464"/>
                </a:solidFill>
              </a:rPr>
              <a:t>in die freie Zeit von Kindern und Familien</a:t>
            </a:r>
          </a:p>
          <a:p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de-DE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de-DE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de-DE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de-DE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de-DE" sz="3200" b="1" dirty="0">
                <a:solidFill>
                  <a:srgbClr val="4B4B4B"/>
                </a:solidFill>
              </a:rPr>
              <a:t>Somit übernimmt Ganztagsschule auch Verantwortung für Körperlichkeit und Bewegung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2350333"/>
            <a:ext cx="2476388" cy="1742963"/>
          </a:xfrm>
          <a:prstGeom prst="rect">
            <a:avLst/>
          </a:prstGeom>
        </p:spPr>
      </p:pic>
      <p:sp>
        <p:nvSpPr>
          <p:cNvPr id="7" name="Pfeil nach unten 6"/>
          <p:cNvSpPr/>
          <p:nvPr/>
        </p:nvSpPr>
        <p:spPr>
          <a:xfrm>
            <a:off x="2165908" y="3035972"/>
            <a:ext cx="484632" cy="97840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Pfeil nach unten 8"/>
          <p:cNvSpPr/>
          <p:nvPr/>
        </p:nvSpPr>
        <p:spPr>
          <a:xfrm>
            <a:off x="6945983" y="3035972"/>
            <a:ext cx="484632" cy="97840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67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1997646"/>
            <a:ext cx="3760182" cy="2990204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457200" y="1096642"/>
            <a:ext cx="82192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200" b="1" dirty="0">
                <a:solidFill>
                  <a:srgbClr val="646464"/>
                </a:solidFill>
              </a:rPr>
              <a:t>Ganztagsschule als Chance</a:t>
            </a:r>
            <a:r>
              <a:rPr lang="de-DE" sz="3200" b="1" dirty="0" smtClean="0">
                <a:solidFill>
                  <a:srgbClr val="646464"/>
                </a:solidFill>
              </a:rPr>
              <a:t>…</a:t>
            </a:r>
          </a:p>
          <a:p>
            <a:pPr algn="ctr"/>
            <a:r>
              <a:rPr lang="de-DE" sz="3200" b="1" dirty="0" smtClean="0">
                <a:solidFill>
                  <a:srgbClr val="646464"/>
                </a:solidFill>
              </a:rPr>
              <a:t>mehr </a:t>
            </a:r>
            <a:r>
              <a:rPr lang="de-DE" sz="3200" b="1" dirty="0">
                <a:solidFill>
                  <a:srgbClr val="646464"/>
                </a:solidFill>
              </a:rPr>
              <a:t>Zeit für Bewegung</a:t>
            </a:r>
          </a:p>
        </p:txBody>
      </p:sp>
      <p:sp>
        <p:nvSpPr>
          <p:cNvPr id="6" name="Rechteck 5"/>
          <p:cNvSpPr/>
          <p:nvPr/>
        </p:nvSpPr>
        <p:spPr>
          <a:xfrm>
            <a:off x="422537" y="5121984"/>
            <a:ext cx="82192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200" b="1" dirty="0">
                <a:solidFill>
                  <a:srgbClr val="4B4B4B"/>
                </a:solidFill>
              </a:rPr>
              <a:t>Schulische und außerschulische Bildung in professioneller Weise verzahnen</a:t>
            </a:r>
          </a:p>
        </p:txBody>
      </p:sp>
    </p:spTree>
    <p:extLst>
      <p:ext uri="{BB962C8B-B14F-4D97-AF65-F5344CB8AC3E}">
        <p14:creationId xmlns:p14="http://schemas.microsoft.com/office/powerpoint/2010/main" val="304140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7803" y="2710934"/>
            <a:ext cx="19019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646464"/>
                </a:solidFill>
              </a:rPr>
              <a:t>Prozessberatung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Initiierung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Koordinierung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Controlling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Motivation</a:t>
            </a:r>
            <a:endParaRPr lang="de-DE" b="1" dirty="0">
              <a:solidFill>
                <a:srgbClr val="646464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1657525"/>
            <a:ext cx="5890518" cy="448351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154376" y="836418"/>
            <a:ext cx="607589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rgbClr val="646464"/>
                </a:solidFill>
              </a:rPr>
              <a:t>BeSS-Servicestellen Niedersachsen</a:t>
            </a:r>
          </a:p>
          <a:p>
            <a:pPr algn="ctr"/>
            <a:r>
              <a:rPr lang="de-DE" b="1" dirty="0" smtClean="0">
                <a:solidFill>
                  <a:srgbClr val="646464"/>
                </a:solidFill>
              </a:rPr>
              <a:t>Koordinierungsstellen für „Sportverein und Ganztag“</a:t>
            </a:r>
            <a:endParaRPr lang="de-DE" b="1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8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41708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Kurze innerstädtische Distanzen </a:t>
            </a:r>
            <a:endParaRPr lang="de-DE" b="1" dirty="0">
              <a:solidFill>
                <a:srgbClr val="4B4B4B"/>
              </a:solidFill>
            </a:endParaRPr>
          </a:p>
        </p:txBody>
      </p:sp>
      <p:pic>
        <p:nvPicPr>
          <p:cNvPr id="4" name="Inhaltsplatzhalt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6419" y="900599"/>
            <a:ext cx="4076700" cy="105727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694" y="900598"/>
            <a:ext cx="4067175" cy="1057275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37803" y="2383374"/>
            <a:ext cx="2722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Hohe Angebotskonkurrenz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553119" y="1957874"/>
            <a:ext cx="2267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Weitläufige Distanzen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556614" y="2405690"/>
            <a:ext cx="2819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Wenig Angebotskonkurrenz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23271" y="2752706"/>
            <a:ext cx="2862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Großes Sportartenspektrum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556614" y="2775022"/>
            <a:ext cx="3225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Begrenztes Sportartenspektrum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23271" y="3163810"/>
            <a:ext cx="3530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Ausgeprägtes „Sportartenhopping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“</a:t>
            </a:r>
            <a:endParaRPr lang="de-DE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556614" y="3156393"/>
            <a:ext cx="328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Geringeres „Sportartenhopping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“</a:t>
            </a:r>
            <a:endParaRPr lang="de-DE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17650" y="3574914"/>
            <a:ext cx="245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Höhere drop-out-Quote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556614" y="3525725"/>
            <a:ext cx="2693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Geringere drop-out-Quote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23271" y="3994870"/>
            <a:ext cx="4189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Nachwuchsproblematik bei Übungsleitern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553119" y="3968032"/>
            <a:ext cx="3434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Geringere Nachwuchsproblematik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417650" y="4369660"/>
            <a:ext cx="3723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Nachwuchsproblematik im Ehrenamt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4568661" y="4372111"/>
            <a:ext cx="3434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Geringere Nachwuchsproblematik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17650" y="4730463"/>
            <a:ext cx="2973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Geringe Vereinsidentifikation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4568661" y="4738992"/>
            <a:ext cx="3499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Ausgeprägte Vereinsidentifikation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416392" y="5033822"/>
            <a:ext cx="3504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Verwaltungsstrukturen kommunal </a:t>
            </a:r>
          </a:p>
          <a:p>
            <a:r>
              <a:rPr lang="de-DE" b="1" dirty="0" smtClean="0">
                <a:solidFill>
                  <a:srgbClr val="4B4B4B"/>
                </a:solidFill>
              </a:rPr>
              <a:t>transparent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4584594" y="5071105"/>
            <a:ext cx="3208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Verwaltungsstrukturen regional</a:t>
            </a:r>
          </a:p>
          <a:p>
            <a:r>
              <a:rPr lang="de-DE" b="1" dirty="0" smtClean="0">
                <a:solidFill>
                  <a:srgbClr val="4B4B4B"/>
                </a:solidFill>
              </a:rPr>
              <a:t>wenig transparent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17650" y="5680216"/>
            <a:ext cx="4039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Trainer für den Ganztag wenig verfügbar</a:t>
            </a:r>
            <a:endParaRPr lang="de-DE" b="1" dirty="0">
              <a:solidFill>
                <a:srgbClr val="4B4B4B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4568661" y="5709077"/>
            <a:ext cx="4039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</a:rPr>
              <a:t>Trainer für den Ganztag wenig verfügbar</a:t>
            </a:r>
            <a:endParaRPr lang="de-DE" b="1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68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pic>
        <p:nvPicPr>
          <p:cNvPr id="4" name="Inhaltsplatzhalt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6419" y="900599"/>
            <a:ext cx="4076700" cy="105727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694" y="900598"/>
            <a:ext cx="4067175" cy="1057275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37803" y="5003752"/>
            <a:ext cx="8297040" cy="8617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646464"/>
                </a:solidFill>
              </a:rPr>
              <a:t>Der Aufforderungscharakter</a:t>
            </a:r>
            <a:r>
              <a:rPr lang="de-DE" b="1" dirty="0" smtClean="0">
                <a:solidFill>
                  <a:srgbClr val="646464"/>
                </a:solidFill>
              </a:rPr>
              <a:t>  </a:t>
            </a:r>
            <a:r>
              <a:rPr lang="de-DE" sz="3200" b="1" dirty="0" smtClean="0">
                <a:solidFill>
                  <a:srgbClr val="646464"/>
                </a:solidFill>
              </a:rPr>
              <a:t>für Bewegung  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                                          muss in der Stadt größer sein</a:t>
            </a:r>
            <a:endParaRPr lang="de-DE" b="1" dirty="0">
              <a:solidFill>
                <a:srgbClr val="646464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80200" y="2025719"/>
            <a:ext cx="51535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rgbClr val="646464"/>
                </a:solidFill>
              </a:rPr>
              <a:t>Die Stadt hat mehr von allem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       Mehr Kitas, Schulen, Vereine, Jugendliche…</a:t>
            </a:r>
            <a:endParaRPr lang="de-DE" b="1" dirty="0">
              <a:solidFill>
                <a:srgbClr val="646464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956995" y="2940942"/>
            <a:ext cx="581646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rgbClr val="646464"/>
                </a:solidFill>
              </a:rPr>
              <a:t>Das Land hat mehr Gemeinschaft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               Besseres Zusammenspiel von Jung &amp; Alt</a:t>
            </a:r>
            <a:endParaRPr lang="de-DE" b="1" dirty="0">
              <a:solidFill>
                <a:srgbClr val="646464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1520" y="4038138"/>
            <a:ext cx="586519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40"/>
              </a:lnSpc>
            </a:pPr>
            <a:r>
              <a:rPr lang="de-DE" sz="3200" b="1" dirty="0" smtClean="0">
                <a:solidFill>
                  <a:srgbClr val="646464"/>
                </a:solidFill>
              </a:rPr>
              <a:t>Die Erreichbarkeit des Einzelnen</a:t>
            </a:r>
          </a:p>
          <a:p>
            <a:pPr algn="ctr">
              <a:lnSpc>
                <a:spcPts val="3040"/>
              </a:lnSpc>
            </a:pPr>
            <a:r>
              <a:rPr lang="de-DE" sz="3200" b="1" dirty="0" smtClean="0">
                <a:solidFill>
                  <a:srgbClr val="646464"/>
                </a:solidFill>
              </a:rPr>
              <a:t> </a:t>
            </a:r>
            <a:r>
              <a:rPr lang="de-DE" b="1" dirty="0" smtClean="0">
                <a:solidFill>
                  <a:srgbClr val="646464"/>
                </a:solidFill>
              </a:rPr>
              <a:t>ist auf dem Land einfacher </a:t>
            </a:r>
          </a:p>
          <a:p>
            <a:r>
              <a:rPr lang="de-DE" dirty="0" smtClean="0">
                <a:solidFill>
                  <a:srgbClr val="646464"/>
                </a:solidFill>
              </a:rPr>
              <a:t>    </a:t>
            </a:r>
            <a:endParaRPr lang="de-DE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18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11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pic>
        <p:nvPicPr>
          <p:cNvPr id="4" name="Inhaltsplatzhalt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6419" y="900599"/>
            <a:ext cx="4076700" cy="105727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694" y="900598"/>
            <a:ext cx="4067175" cy="1057275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84704" y="2267750"/>
            <a:ext cx="8322983" cy="86177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bg1">
                    <a:lumMod val="50000"/>
                  </a:schemeClr>
                </a:solidFill>
              </a:rPr>
              <a:t>				 </a:t>
            </a:r>
            <a:r>
              <a:rPr lang="de-DE" sz="3200" b="1" dirty="0" smtClean="0">
                <a:solidFill>
                  <a:srgbClr val="585858"/>
                </a:solidFill>
              </a:rPr>
              <a:t>Trainer für den Ganztag</a:t>
            </a:r>
          </a:p>
          <a:p>
            <a:r>
              <a:rPr lang="de-DE" b="1" dirty="0" smtClean="0">
                <a:solidFill>
                  <a:srgbClr val="585858"/>
                </a:solidFill>
              </a:rPr>
              <a:t>   nicht ausreichend vorhanden				         nicht ausreichend vorhanden</a:t>
            </a:r>
            <a:endParaRPr lang="de-DE" b="1" dirty="0">
              <a:solidFill>
                <a:srgbClr val="585858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0518" y="2841901"/>
            <a:ext cx="1645202" cy="692189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544" y="3629823"/>
            <a:ext cx="7734300" cy="239077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0646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3" name="Rechteck 2"/>
          <p:cNvSpPr/>
          <p:nvPr/>
        </p:nvSpPr>
        <p:spPr>
          <a:xfrm>
            <a:off x="457200" y="879663"/>
            <a:ext cx="82192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sz="3200" b="1" dirty="0" smtClean="0">
              <a:solidFill>
                <a:srgbClr val="646464"/>
              </a:solidFill>
            </a:endParaRPr>
          </a:p>
          <a:p>
            <a:pPr algn="ctr"/>
            <a:r>
              <a:rPr lang="de-DE" sz="3200" b="1" dirty="0" smtClean="0">
                <a:solidFill>
                  <a:srgbClr val="646464"/>
                </a:solidFill>
              </a:rPr>
              <a:t>Wie </a:t>
            </a:r>
            <a:r>
              <a:rPr lang="de-DE" sz="3200" b="1" dirty="0">
                <a:solidFill>
                  <a:srgbClr val="646464"/>
                </a:solidFill>
              </a:rPr>
              <a:t>erreiche ich Schülerinnen und Schüler, </a:t>
            </a:r>
            <a:endParaRPr lang="de-DE" sz="3200" b="1" dirty="0" smtClean="0">
              <a:solidFill>
                <a:srgbClr val="646464"/>
              </a:solidFill>
            </a:endParaRPr>
          </a:p>
          <a:p>
            <a:pPr algn="ctr"/>
            <a:r>
              <a:rPr lang="de-DE" sz="3200" b="1" dirty="0" smtClean="0">
                <a:solidFill>
                  <a:srgbClr val="646464"/>
                </a:solidFill>
              </a:rPr>
              <a:t>die </a:t>
            </a:r>
            <a:r>
              <a:rPr lang="de-DE" sz="3200" b="1" dirty="0">
                <a:solidFill>
                  <a:srgbClr val="646464"/>
                </a:solidFill>
              </a:rPr>
              <a:t>keine oder wenig Bewegungserfahrung haben?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476" y="3251279"/>
            <a:ext cx="7402703" cy="221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2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23528" y="771941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/>
              <a:t> </a:t>
            </a:r>
            <a:r>
              <a:rPr lang="de-DE" sz="3200" b="1" dirty="0">
                <a:solidFill>
                  <a:srgbClr val="646464"/>
                </a:solidFill>
              </a:rPr>
              <a:t>„Sportkaleidoskop</a:t>
            </a:r>
            <a:r>
              <a:rPr lang="de-DE" sz="3200" b="1" dirty="0" smtClean="0">
                <a:solidFill>
                  <a:srgbClr val="646464"/>
                </a:solidFill>
              </a:rPr>
              <a:t>“ </a:t>
            </a:r>
          </a:p>
          <a:p>
            <a:pPr algn="ctr"/>
            <a:r>
              <a:rPr lang="de-DE" sz="3200" b="1" dirty="0" smtClean="0">
                <a:solidFill>
                  <a:srgbClr val="646464"/>
                </a:solidFill>
              </a:rPr>
              <a:t>passgenaue Bewegungsangebote</a:t>
            </a:r>
            <a:endParaRPr lang="de-DE" sz="3200" b="1" dirty="0">
              <a:solidFill>
                <a:srgbClr val="646464"/>
              </a:solidFill>
            </a:endParaRPr>
          </a:p>
        </p:txBody>
      </p:sp>
      <p:pic>
        <p:nvPicPr>
          <p:cNvPr id="6" name="Inhaltsplatzhalt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25" y="1952440"/>
            <a:ext cx="6428184" cy="4203854"/>
          </a:xfrm>
        </p:spPr>
      </p:pic>
      <p:sp>
        <p:nvSpPr>
          <p:cNvPr id="3" name="Textfeld 2"/>
          <p:cNvSpPr txBox="1"/>
          <p:nvPr/>
        </p:nvSpPr>
        <p:spPr>
          <a:xfrm>
            <a:off x="-308355" y="4437112"/>
            <a:ext cx="3599640" cy="1569660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rgbClr val="4B4B4B"/>
                </a:solidFill>
              </a:rPr>
              <a:t>Von der Uniformität</a:t>
            </a:r>
          </a:p>
          <a:p>
            <a:pPr algn="ctr"/>
            <a:r>
              <a:rPr lang="de-DE" sz="3200" b="1" dirty="0" smtClean="0">
                <a:solidFill>
                  <a:srgbClr val="4B4B4B"/>
                </a:solidFill>
              </a:rPr>
              <a:t>zur</a:t>
            </a:r>
          </a:p>
          <a:p>
            <a:pPr algn="ctr"/>
            <a:r>
              <a:rPr lang="de-DE" sz="3200" b="1" dirty="0" smtClean="0">
                <a:solidFill>
                  <a:srgbClr val="4B4B4B"/>
                </a:solidFill>
              </a:rPr>
              <a:t>Individualität</a:t>
            </a:r>
            <a:endParaRPr lang="de-DE" sz="3200" b="1" dirty="0">
              <a:solidFill>
                <a:srgbClr val="4B4B4B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528410" y="2184125"/>
            <a:ext cx="5099666" cy="1077218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rgbClr val="646464"/>
                </a:solidFill>
              </a:rPr>
              <a:t>„Bewegung ist wie Kleidung“</a:t>
            </a:r>
            <a:endParaRPr lang="de-DE" sz="3200" b="1" dirty="0" smtClean="0">
              <a:solidFill>
                <a:srgbClr val="585858"/>
              </a:solidFill>
            </a:endParaRPr>
          </a:p>
          <a:p>
            <a:pPr algn="ctr"/>
            <a:r>
              <a:rPr lang="de-DE" sz="3200" b="1" dirty="0" smtClean="0">
                <a:solidFill>
                  <a:srgbClr val="646464"/>
                </a:solidFill>
              </a:rPr>
              <a:t>Sie muss zu uns passen</a:t>
            </a:r>
            <a:endParaRPr lang="de-DE" sz="3200" b="1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40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3" name="Rechteck 2"/>
          <p:cNvSpPr/>
          <p:nvPr/>
        </p:nvSpPr>
        <p:spPr>
          <a:xfrm>
            <a:off x="457200" y="2044006"/>
            <a:ext cx="83632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400" b="1" u="sng" dirty="0">
                <a:solidFill>
                  <a:srgbClr val="646464"/>
                </a:solidFill>
              </a:rPr>
              <a:t>„Das Außergewöhnliche kommt gut an“</a:t>
            </a:r>
          </a:p>
          <a:p>
            <a:pPr algn="ctr"/>
            <a:endParaRPr lang="de-DE" sz="2800" u="sng" dirty="0"/>
          </a:p>
          <a:p>
            <a:pPr algn="ctr"/>
            <a:r>
              <a:rPr lang="de-DE" sz="3200" b="1" dirty="0" smtClean="0">
                <a:solidFill>
                  <a:srgbClr val="646464"/>
                </a:solidFill>
              </a:rPr>
              <a:t>- Bewegungsabläufe </a:t>
            </a:r>
            <a:r>
              <a:rPr lang="de-DE" sz="3200" b="1" dirty="0">
                <a:solidFill>
                  <a:srgbClr val="646464"/>
                </a:solidFill>
              </a:rPr>
              <a:t>sollten für alle neu </a:t>
            </a:r>
            <a:r>
              <a:rPr lang="de-DE" sz="3200" b="1" dirty="0" smtClean="0">
                <a:solidFill>
                  <a:srgbClr val="646464"/>
                </a:solidFill>
              </a:rPr>
              <a:t>sein -</a:t>
            </a:r>
            <a:endParaRPr lang="de-DE" sz="3200" b="1" dirty="0">
              <a:solidFill>
                <a:srgbClr val="646464"/>
              </a:solidFill>
            </a:endParaRPr>
          </a:p>
          <a:p>
            <a:pPr algn="ctr"/>
            <a:r>
              <a:rPr lang="de-DE" sz="3200" b="1" dirty="0" smtClean="0">
                <a:solidFill>
                  <a:srgbClr val="646464"/>
                </a:solidFill>
              </a:rPr>
              <a:t> das </a:t>
            </a:r>
            <a:r>
              <a:rPr lang="de-DE" sz="3200" b="1" dirty="0">
                <a:solidFill>
                  <a:srgbClr val="646464"/>
                </a:solidFill>
              </a:rPr>
              <a:t>ist in der Regel bei Trendsportarten der </a:t>
            </a:r>
            <a:r>
              <a:rPr lang="de-DE" sz="3200" b="1" dirty="0" smtClean="0">
                <a:solidFill>
                  <a:srgbClr val="646464"/>
                </a:solidFill>
              </a:rPr>
              <a:t>Fall  </a:t>
            </a:r>
            <a:endParaRPr lang="de-DE" sz="3200" b="1" dirty="0">
              <a:solidFill>
                <a:srgbClr val="646464"/>
              </a:solidFill>
            </a:endParaRP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671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122" y="2384815"/>
            <a:ext cx="3548889" cy="355172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98513" y="2991982"/>
            <a:ext cx="3096000" cy="936000"/>
          </a:xfrm>
          <a:prstGeom prst="rect">
            <a:avLst/>
          </a:prstGeom>
          <a:ln>
            <a:solidFill>
              <a:srgbClr val="64646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646464"/>
                </a:solidFill>
              </a:rPr>
              <a:t>„Werbeplattform“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unterschiedlichste Sportarten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in einem Schulhalbjahr</a:t>
            </a:r>
            <a:endParaRPr lang="de-DE" b="1" dirty="0">
              <a:solidFill>
                <a:srgbClr val="646464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770165" y="865861"/>
            <a:ext cx="56306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rgbClr val="646464"/>
                </a:solidFill>
              </a:rPr>
              <a:t>Best Practice aus Niedersachsen</a:t>
            </a:r>
          </a:p>
          <a:p>
            <a:r>
              <a:rPr lang="de-DE" sz="3200" b="1" dirty="0" smtClean="0">
                <a:solidFill>
                  <a:srgbClr val="646464"/>
                </a:solidFill>
              </a:rPr>
              <a:t>   </a:t>
            </a:r>
            <a:r>
              <a:rPr lang="de-DE" sz="3200" b="1" u="sng" dirty="0" smtClean="0">
                <a:solidFill>
                  <a:srgbClr val="646464"/>
                </a:solidFill>
              </a:rPr>
              <a:t>„Braunschweiger Modell“</a:t>
            </a:r>
            <a:endParaRPr lang="de-DE" sz="3200" b="1" u="sng" dirty="0">
              <a:solidFill>
                <a:srgbClr val="646464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95699" y="1943079"/>
            <a:ext cx="3096000" cy="936000"/>
          </a:xfrm>
          <a:prstGeom prst="rect">
            <a:avLst/>
          </a:prstGeom>
          <a:ln>
            <a:solidFill>
              <a:srgbClr val="64646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646464"/>
                </a:solidFill>
              </a:rPr>
              <a:t>„Wenig Zeitaufwand“ 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Diverse Übungsleiter gestalten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ein Schulhalbjahr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513" y="4071488"/>
            <a:ext cx="3096000" cy="923330"/>
          </a:xfrm>
          <a:prstGeom prst="rect">
            <a:avLst/>
          </a:prstGeom>
          <a:ln>
            <a:solidFill>
              <a:srgbClr val="64646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646464"/>
                </a:solidFill>
              </a:rPr>
              <a:t>Ein Verein bietet Sportarten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aus seinem Programm in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Karussellform an</a:t>
            </a:r>
            <a:endParaRPr lang="de-DE" b="1" dirty="0">
              <a:solidFill>
                <a:srgbClr val="646464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95700" y="5081755"/>
            <a:ext cx="3096000" cy="936000"/>
          </a:xfrm>
          <a:prstGeom prst="rect">
            <a:avLst/>
          </a:prstGeom>
          <a:ln>
            <a:solidFill>
              <a:srgbClr val="64646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646464"/>
                </a:solidFill>
              </a:rPr>
              <a:t>Mehrere Vereine gestalten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gemeinsam ein </a:t>
            </a:r>
          </a:p>
          <a:p>
            <a:r>
              <a:rPr lang="de-DE" b="1" dirty="0" smtClean="0">
                <a:solidFill>
                  <a:srgbClr val="646464"/>
                </a:solidFill>
              </a:rPr>
              <a:t>Sportartenkarussell</a:t>
            </a:r>
          </a:p>
          <a:p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4788024" y="1990607"/>
            <a:ext cx="2049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646464"/>
                </a:solidFill>
              </a:rPr>
              <a:t>Sportartenkarussell</a:t>
            </a:r>
            <a:endParaRPr lang="de-DE" b="1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3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251520" y="2374266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3" name="Rechteck 2"/>
          <p:cNvSpPr/>
          <p:nvPr/>
        </p:nvSpPr>
        <p:spPr>
          <a:xfrm>
            <a:off x="1288752" y="1492703"/>
            <a:ext cx="6194260" cy="769441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de-DE" sz="4400" b="1" dirty="0" smtClean="0">
                <a:solidFill>
                  <a:srgbClr val="646464"/>
                </a:solidFill>
              </a:rPr>
              <a:t>„Braunschweiger Modell“</a:t>
            </a:r>
            <a:endParaRPr lang="de-DE" sz="4400" b="1" dirty="0">
              <a:solidFill>
                <a:srgbClr val="646464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1773" y="2924944"/>
            <a:ext cx="4572000" cy="29238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3200" b="1" dirty="0" smtClean="0">
                <a:solidFill>
                  <a:srgbClr val="646464"/>
                </a:solidFill>
              </a:rPr>
              <a:t>Phase 1             Sportartenkarussell</a:t>
            </a:r>
          </a:p>
          <a:p>
            <a:r>
              <a:rPr lang="de-DE" sz="2400" b="1" dirty="0" smtClean="0">
                <a:solidFill>
                  <a:srgbClr val="646464"/>
                </a:solidFill>
              </a:rPr>
              <a:t>●</a:t>
            </a:r>
            <a:r>
              <a:rPr lang="de-DE" b="1" dirty="0" smtClean="0">
                <a:solidFill>
                  <a:srgbClr val="646464"/>
                </a:solidFill>
              </a:rPr>
              <a:t>Ein Schulhalbjahr wechselnde Sportarten </a:t>
            </a:r>
          </a:p>
          <a:p>
            <a:r>
              <a:rPr lang="de-DE" sz="2400" b="1" dirty="0" smtClean="0">
                <a:solidFill>
                  <a:srgbClr val="646464"/>
                </a:solidFill>
              </a:rPr>
              <a:t>●</a:t>
            </a:r>
            <a:r>
              <a:rPr lang="de-DE" b="1" dirty="0" smtClean="0">
                <a:solidFill>
                  <a:srgbClr val="646464"/>
                </a:solidFill>
              </a:rPr>
              <a:t>Ernährungsschulung</a:t>
            </a:r>
          </a:p>
          <a:p>
            <a:r>
              <a:rPr lang="de-DE" sz="2400" b="1" dirty="0" smtClean="0">
                <a:solidFill>
                  <a:srgbClr val="646464"/>
                </a:solidFill>
              </a:rPr>
              <a:t>●</a:t>
            </a:r>
            <a:r>
              <a:rPr lang="de-DE" b="1" dirty="0" smtClean="0">
                <a:solidFill>
                  <a:srgbClr val="646464"/>
                </a:solidFill>
              </a:rPr>
              <a:t>Motoriktest</a:t>
            </a:r>
          </a:p>
          <a:p>
            <a:r>
              <a:rPr lang="de-DE" sz="2400" b="1" dirty="0" smtClean="0">
                <a:solidFill>
                  <a:srgbClr val="646464"/>
                </a:solidFill>
              </a:rPr>
              <a:t>●</a:t>
            </a:r>
            <a:r>
              <a:rPr lang="de-DE" b="1" dirty="0" smtClean="0">
                <a:solidFill>
                  <a:srgbClr val="646464"/>
                </a:solidFill>
              </a:rPr>
              <a:t>Wertevertrag</a:t>
            </a:r>
          </a:p>
          <a:p>
            <a:r>
              <a:rPr lang="de-DE" sz="2400" b="1" dirty="0" smtClean="0">
                <a:solidFill>
                  <a:srgbClr val="646464"/>
                </a:solidFill>
              </a:rPr>
              <a:t>●</a:t>
            </a:r>
            <a:r>
              <a:rPr lang="de-DE" b="1" dirty="0" smtClean="0">
                <a:solidFill>
                  <a:srgbClr val="646464"/>
                </a:solidFill>
              </a:rPr>
              <a:t>Bonussystem</a:t>
            </a:r>
            <a:endParaRPr lang="de-DE" b="1" dirty="0">
              <a:solidFill>
                <a:srgbClr val="646464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4572552" y="2924944"/>
            <a:ext cx="4572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3200" b="1" dirty="0">
                <a:solidFill>
                  <a:srgbClr val="646464"/>
                </a:solidFill>
              </a:rPr>
              <a:t>Phase 2</a:t>
            </a:r>
          </a:p>
          <a:p>
            <a:r>
              <a:rPr lang="de-DE" sz="3200" b="1" dirty="0">
                <a:solidFill>
                  <a:srgbClr val="646464"/>
                </a:solidFill>
              </a:rPr>
              <a:t>Kindersportstipendium</a:t>
            </a:r>
          </a:p>
          <a:p>
            <a:r>
              <a:rPr lang="de-DE" sz="2400" b="1" dirty="0">
                <a:solidFill>
                  <a:srgbClr val="646464"/>
                </a:solidFill>
              </a:rPr>
              <a:t>●</a:t>
            </a:r>
            <a:r>
              <a:rPr lang="de-DE" b="1" dirty="0">
                <a:solidFill>
                  <a:srgbClr val="646464"/>
                </a:solidFill>
              </a:rPr>
              <a:t>Vereinsmitgliedschaft &amp; Sportausrüstung</a:t>
            </a:r>
          </a:p>
          <a:p>
            <a:r>
              <a:rPr lang="de-DE" sz="2400" b="1" dirty="0">
                <a:solidFill>
                  <a:srgbClr val="646464"/>
                </a:solidFill>
              </a:rPr>
              <a:t>●</a:t>
            </a:r>
            <a:r>
              <a:rPr lang="de-DE" b="1" dirty="0">
                <a:solidFill>
                  <a:srgbClr val="646464"/>
                </a:solidFill>
              </a:rPr>
              <a:t>Leistungssportförderung</a:t>
            </a:r>
          </a:p>
          <a:p>
            <a:r>
              <a:rPr lang="de-DE" sz="2400" b="1" dirty="0">
                <a:solidFill>
                  <a:srgbClr val="646464"/>
                </a:solidFill>
              </a:rPr>
              <a:t>●</a:t>
            </a:r>
            <a:r>
              <a:rPr lang="de-DE" b="1" dirty="0">
                <a:solidFill>
                  <a:srgbClr val="646464"/>
                </a:solidFill>
              </a:rPr>
              <a:t>Kostenlose Teilnahme </a:t>
            </a:r>
            <a:r>
              <a:rPr lang="de-DE" b="1" dirty="0" smtClean="0">
                <a:solidFill>
                  <a:srgbClr val="646464"/>
                </a:solidFill>
              </a:rPr>
              <a:t>FerienSportKarussell</a:t>
            </a:r>
            <a:endParaRPr lang="de-DE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9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7803" y="19722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3" name="Rechteck 2"/>
          <p:cNvSpPr/>
          <p:nvPr/>
        </p:nvSpPr>
        <p:spPr>
          <a:xfrm>
            <a:off x="437802" y="804793"/>
            <a:ext cx="82386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200" b="1" dirty="0" smtClean="0">
                <a:solidFill>
                  <a:srgbClr val="646464"/>
                </a:solidFill>
              </a:rPr>
              <a:t>„Sportkaleidoskop“</a:t>
            </a:r>
          </a:p>
          <a:p>
            <a:pPr algn="ctr"/>
            <a:r>
              <a:rPr lang="de-DE" sz="3200" b="1" dirty="0" smtClean="0">
                <a:solidFill>
                  <a:srgbClr val="646464"/>
                </a:solidFill>
              </a:rPr>
              <a:t>mit unterschiedlichen Schwerpunkten</a:t>
            </a:r>
            <a:endParaRPr lang="de-DE" sz="3200" dirty="0">
              <a:solidFill>
                <a:srgbClr val="646464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810426"/>
            <a:ext cx="6732399" cy="42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49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934917" y="862977"/>
            <a:ext cx="6750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rgbClr val="646464"/>
                </a:solidFill>
              </a:rPr>
              <a:t>FerienSportKarussell für </a:t>
            </a:r>
            <a:r>
              <a:rPr lang="de-DE" sz="3200" b="1" dirty="0" smtClean="0">
                <a:solidFill>
                  <a:srgbClr val="646464"/>
                </a:solidFill>
              </a:rPr>
              <a:t>Grundschüler</a:t>
            </a:r>
            <a:endParaRPr lang="de-DE" sz="3200" dirty="0">
              <a:solidFill>
                <a:srgbClr val="646464"/>
              </a:solidFill>
            </a:endParaRPr>
          </a:p>
        </p:txBody>
      </p:sp>
      <p:sp>
        <p:nvSpPr>
          <p:cNvPr id="5" name="Pfeil nach unten 4"/>
          <p:cNvSpPr/>
          <p:nvPr/>
        </p:nvSpPr>
        <p:spPr>
          <a:xfrm rot="16200000">
            <a:off x="942398" y="3108451"/>
            <a:ext cx="484632" cy="978408"/>
          </a:xfrm>
          <a:prstGeom prst="downArrow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Pfeil nach unten 5"/>
          <p:cNvSpPr/>
          <p:nvPr/>
        </p:nvSpPr>
        <p:spPr>
          <a:xfrm rot="16200000">
            <a:off x="927502" y="4093066"/>
            <a:ext cx="484632" cy="978408"/>
          </a:xfrm>
          <a:prstGeom prst="downArrow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646464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6755" y="3883521"/>
            <a:ext cx="2175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646464"/>
                </a:solidFill>
              </a:rPr>
              <a:t>Ein Beispiel aus 2017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327820" y="1376804"/>
            <a:ext cx="3780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rgbClr val="646464"/>
                </a:solidFill>
              </a:rPr>
              <a:t>2 Tage – 8 Sportarten</a:t>
            </a:r>
            <a:endParaRPr lang="de-DE" sz="3200" b="1" dirty="0">
              <a:solidFill>
                <a:srgbClr val="646464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52191" y="1890630"/>
            <a:ext cx="3627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srgbClr val="585858"/>
                </a:solidFill>
              </a:rPr>
              <a:t>125 Kinder - inklusiv</a:t>
            </a:r>
            <a:endParaRPr lang="de-DE" sz="3200" b="1" dirty="0">
              <a:solidFill>
                <a:srgbClr val="585858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400433"/>
            <a:ext cx="6060325" cy="370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57200" y="980728"/>
            <a:ext cx="821925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sz="3200" b="1" dirty="0" smtClean="0">
              <a:solidFill>
                <a:srgbClr val="646464"/>
              </a:solidFill>
            </a:endParaRPr>
          </a:p>
          <a:p>
            <a:pPr algn="ctr"/>
            <a:r>
              <a:rPr lang="de-DE" sz="3200" b="1" dirty="0" smtClean="0">
                <a:solidFill>
                  <a:srgbClr val="646464"/>
                </a:solidFill>
              </a:rPr>
              <a:t>Wie </a:t>
            </a:r>
            <a:r>
              <a:rPr lang="de-DE" sz="3200" b="1" dirty="0">
                <a:solidFill>
                  <a:srgbClr val="646464"/>
                </a:solidFill>
              </a:rPr>
              <a:t>erreichen wir Kinder </a:t>
            </a:r>
          </a:p>
          <a:p>
            <a:pPr algn="ctr"/>
            <a:r>
              <a:rPr lang="de-DE" sz="3200" b="1" dirty="0">
                <a:solidFill>
                  <a:srgbClr val="646464"/>
                </a:solidFill>
              </a:rPr>
              <a:t> aus der Gruppe der </a:t>
            </a:r>
            <a:endParaRPr lang="de-DE" sz="3200" b="1" dirty="0" smtClean="0">
              <a:solidFill>
                <a:srgbClr val="646464"/>
              </a:solidFill>
            </a:endParaRPr>
          </a:p>
          <a:p>
            <a:pPr algn="ctr"/>
            <a:r>
              <a:rPr lang="de-DE" sz="3200" b="1" dirty="0" smtClean="0">
                <a:solidFill>
                  <a:srgbClr val="646464"/>
                </a:solidFill>
              </a:rPr>
              <a:t>„</a:t>
            </a:r>
            <a:r>
              <a:rPr lang="de-DE" sz="3200" b="1" dirty="0">
                <a:solidFill>
                  <a:srgbClr val="646464"/>
                </a:solidFill>
              </a:rPr>
              <a:t>neuen Kinderkrankheiten“?</a:t>
            </a:r>
          </a:p>
          <a:p>
            <a:pPr algn="ctr"/>
            <a:r>
              <a:rPr lang="de-DE" sz="4400" b="1" u="sng" dirty="0">
                <a:solidFill>
                  <a:srgbClr val="646464"/>
                </a:solidFill>
              </a:rPr>
              <a:t>New </a:t>
            </a:r>
            <a:r>
              <a:rPr lang="de-DE" sz="4400" b="1" u="sng" dirty="0" err="1">
                <a:solidFill>
                  <a:srgbClr val="646464"/>
                </a:solidFill>
              </a:rPr>
              <a:t>Morbidities</a:t>
            </a:r>
            <a:endParaRPr lang="de-DE" sz="4400" b="1" u="sng" dirty="0">
              <a:solidFill>
                <a:srgbClr val="646464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4437112"/>
            <a:ext cx="2056394" cy="1162824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4437112"/>
            <a:ext cx="2253803" cy="118092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8006" y="4329630"/>
            <a:ext cx="2011290" cy="128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39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3681" y="8285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rgbClr val="646464"/>
                </a:solidFill>
              </a:rPr>
              <a:t>Präventionsangebote </a:t>
            </a:r>
            <a:r>
              <a:rPr lang="de-DE" sz="3200" b="1" dirty="0" smtClean="0">
                <a:solidFill>
                  <a:srgbClr val="646464"/>
                </a:solidFill>
              </a:rPr>
              <a:t>des </a:t>
            </a:r>
            <a:r>
              <a:rPr lang="de-DE" sz="3200" b="1" dirty="0">
                <a:solidFill>
                  <a:srgbClr val="646464"/>
                </a:solidFill>
              </a:rPr>
              <a:t>„Braunschweiger Modells“</a:t>
            </a:r>
            <a:endParaRPr lang="de-DE" sz="3200" dirty="0">
              <a:solidFill>
                <a:srgbClr val="646464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325" y="1362262"/>
            <a:ext cx="4853075" cy="4664509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80033" y="2486437"/>
            <a:ext cx="2016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646464"/>
                </a:solidFill>
              </a:rPr>
              <a:t>Hyperaktive Kinder</a:t>
            </a:r>
          </a:p>
        </p:txBody>
      </p:sp>
      <p:sp>
        <p:nvSpPr>
          <p:cNvPr id="6" name="Rechteck 5"/>
          <p:cNvSpPr/>
          <p:nvPr/>
        </p:nvSpPr>
        <p:spPr>
          <a:xfrm>
            <a:off x="80033" y="3429000"/>
            <a:ext cx="2356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585858"/>
                </a:solidFill>
              </a:rPr>
              <a:t>Übergewichtige Kinder</a:t>
            </a:r>
          </a:p>
        </p:txBody>
      </p:sp>
      <p:sp>
        <p:nvSpPr>
          <p:cNvPr id="7" name="Rechteck 6"/>
          <p:cNvSpPr/>
          <p:nvPr/>
        </p:nvSpPr>
        <p:spPr>
          <a:xfrm>
            <a:off x="80033" y="4344721"/>
            <a:ext cx="1947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646464"/>
                </a:solidFill>
              </a:rPr>
              <a:t>Hypoaktive Kinder</a:t>
            </a:r>
          </a:p>
        </p:txBody>
      </p:sp>
      <p:sp>
        <p:nvSpPr>
          <p:cNvPr id="8" name="Pfeil nach rechts 7"/>
          <p:cNvSpPr/>
          <p:nvPr/>
        </p:nvSpPr>
        <p:spPr>
          <a:xfrm>
            <a:off x="2643063" y="2435246"/>
            <a:ext cx="978408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1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9" name="Pfeil nach rechts 8"/>
          <p:cNvSpPr/>
          <p:nvPr/>
        </p:nvSpPr>
        <p:spPr>
          <a:xfrm>
            <a:off x="2644443" y="3371350"/>
            <a:ext cx="978408" cy="484632"/>
          </a:xfrm>
          <a:prstGeom prst="rightArrow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2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0" name="Pfeil nach rechts 9"/>
          <p:cNvSpPr/>
          <p:nvPr/>
        </p:nvSpPr>
        <p:spPr>
          <a:xfrm>
            <a:off x="2644443" y="4287071"/>
            <a:ext cx="978408" cy="484632"/>
          </a:xfrm>
          <a:prstGeom prst="rightArrow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3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78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58733"/>
            <a:ext cx="8292173" cy="3796058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323528" y="941512"/>
            <a:ext cx="5040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6000" b="1" dirty="0">
                <a:solidFill>
                  <a:srgbClr val="646464"/>
                </a:solidFill>
              </a:rPr>
              <a:t>Motivation zur </a:t>
            </a:r>
            <a:endParaRPr lang="de-DE" sz="6000" b="1" dirty="0" smtClean="0">
              <a:solidFill>
                <a:srgbClr val="646464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220072" y="941512"/>
            <a:ext cx="35139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b="1" dirty="0" smtClean="0">
                <a:solidFill>
                  <a:srgbClr val="646464"/>
                </a:solidFill>
              </a:rPr>
              <a:t>Bewegung</a:t>
            </a:r>
            <a:endParaRPr lang="de-DE" sz="6000" b="1" dirty="0">
              <a:solidFill>
                <a:srgbClr val="646464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771257" y="5157192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B4B4B"/>
                </a:solidFill>
                <a:latin typeface="Brush Script MT" panose="03060802040406070304" pitchFamily="66" charset="0"/>
              </a:rPr>
              <a:t>LM</a:t>
            </a:r>
            <a:endParaRPr lang="de-DE" b="1" dirty="0">
              <a:solidFill>
                <a:srgbClr val="4B4B4B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72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Berlin, 06.04.2017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3140968"/>
            <a:ext cx="6467475" cy="2812547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57200" y="1435122"/>
            <a:ext cx="83632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solidFill>
                  <a:srgbClr val="646464"/>
                </a:solidFill>
              </a:rPr>
              <a:t>„Mens sana in corpore </a:t>
            </a:r>
            <a:r>
              <a:rPr lang="de-DE" sz="4400" b="1" dirty="0" err="1">
                <a:solidFill>
                  <a:srgbClr val="646464"/>
                </a:solidFill>
              </a:rPr>
              <a:t>sano</a:t>
            </a:r>
            <a:r>
              <a:rPr lang="de-DE" sz="4400" b="1" dirty="0">
                <a:solidFill>
                  <a:srgbClr val="646464"/>
                </a:solidFill>
              </a:rPr>
              <a:t>“</a:t>
            </a:r>
          </a:p>
          <a:p>
            <a:pPr algn="ctr"/>
            <a:r>
              <a:rPr lang="de-DE" sz="3200" b="1" u="sng" dirty="0">
                <a:solidFill>
                  <a:srgbClr val="646464"/>
                </a:solidFill>
              </a:rPr>
              <a:t>Ich bedanke mich ganz herzlich für Ihre Aufmerksamkeit </a:t>
            </a:r>
          </a:p>
        </p:txBody>
      </p:sp>
    </p:spTree>
    <p:extLst>
      <p:ext uri="{BB962C8B-B14F-4D97-AF65-F5344CB8AC3E}">
        <p14:creationId xmlns:p14="http://schemas.microsoft.com/office/powerpoint/2010/main" val="1167812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olien Inha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Kapseln 1">
    <a:dk1>
      <a:srgbClr val="003366"/>
    </a:dk1>
    <a:lt1>
      <a:srgbClr val="FFFFFF"/>
    </a:lt1>
    <a:dk2>
      <a:srgbClr val="006666"/>
    </a:dk2>
    <a:lt2>
      <a:srgbClr val="666699"/>
    </a:lt2>
    <a:accent1>
      <a:srgbClr val="33CCCC"/>
    </a:accent1>
    <a:accent2>
      <a:srgbClr val="99CC99"/>
    </a:accent2>
    <a:accent3>
      <a:srgbClr val="FFFFFF"/>
    </a:accent3>
    <a:accent4>
      <a:srgbClr val="002A56"/>
    </a:accent4>
    <a:accent5>
      <a:srgbClr val="ADE2E2"/>
    </a:accent5>
    <a:accent6>
      <a:srgbClr val="8AB98A"/>
    </a:accent6>
    <a:hlink>
      <a:srgbClr val="003366"/>
    </a:hlink>
    <a:folHlink>
      <a:srgbClr val="CC99FF"/>
    </a:folHlink>
  </a:clrScheme>
  <a:fontScheme name="Kapsel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Kapseln 1">
    <a:dk1>
      <a:srgbClr val="003366"/>
    </a:dk1>
    <a:lt1>
      <a:srgbClr val="FFFFFF"/>
    </a:lt1>
    <a:dk2>
      <a:srgbClr val="006666"/>
    </a:dk2>
    <a:lt2>
      <a:srgbClr val="666699"/>
    </a:lt2>
    <a:accent1>
      <a:srgbClr val="33CCCC"/>
    </a:accent1>
    <a:accent2>
      <a:srgbClr val="99CC99"/>
    </a:accent2>
    <a:accent3>
      <a:srgbClr val="FFFFFF"/>
    </a:accent3>
    <a:accent4>
      <a:srgbClr val="002A56"/>
    </a:accent4>
    <a:accent5>
      <a:srgbClr val="ADE2E2"/>
    </a:accent5>
    <a:accent6>
      <a:srgbClr val="8AB98A"/>
    </a:accent6>
    <a:hlink>
      <a:srgbClr val="003366"/>
    </a:hlink>
    <a:folHlink>
      <a:srgbClr val="CC99FF"/>
    </a:folHlink>
  </a:clrScheme>
  <a:fontScheme name="Kapsel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Kapseln 1">
    <a:dk1>
      <a:srgbClr val="003366"/>
    </a:dk1>
    <a:lt1>
      <a:srgbClr val="FFFFFF"/>
    </a:lt1>
    <a:dk2>
      <a:srgbClr val="006666"/>
    </a:dk2>
    <a:lt2>
      <a:srgbClr val="666699"/>
    </a:lt2>
    <a:accent1>
      <a:srgbClr val="33CCCC"/>
    </a:accent1>
    <a:accent2>
      <a:srgbClr val="99CC99"/>
    </a:accent2>
    <a:accent3>
      <a:srgbClr val="FFFFFF"/>
    </a:accent3>
    <a:accent4>
      <a:srgbClr val="002A56"/>
    </a:accent4>
    <a:accent5>
      <a:srgbClr val="ADE2E2"/>
    </a:accent5>
    <a:accent6>
      <a:srgbClr val="8AB98A"/>
    </a:accent6>
    <a:hlink>
      <a:srgbClr val="003366"/>
    </a:hlink>
    <a:folHlink>
      <a:srgbClr val="CC99FF"/>
    </a:folHlink>
  </a:clrScheme>
  <a:fontScheme name="Kapsel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Kapseln 1">
    <a:dk1>
      <a:srgbClr val="003366"/>
    </a:dk1>
    <a:lt1>
      <a:srgbClr val="FFFFFF"/>
    </a:lt1>
    <a:dk2>
      <a:srgbClr val="006666"/>
    </a:dk2>
    <a:lt2>
      <a:srgbClr val="666699"/>
    </a:lt2>
    <a:accent1>
      <a:srgbClr val="33CCCC"/>
    </a:accent1>
    <a:accent2>
      <a:srgbClr val="99CC99"/>
    </a:accent2>
    <a:accent3>
      <a:srgbClr val="FFFFFF"/>
    </a:accent3>
    <a:accent4>
      <a:srgbClr val="002A56"/>
    </a:accent4>
    <a:accent5>
      <a:srgbClr val="ADE2E2"/>
    </a:accent5>
    <a:accent6>
      <a:srgbClr val="8AB98A"/>
    </a:accent6>
    <a:hlink>
      <a:srgbClr val="003366"/>
    </a:hlink>
    <a:folHlink>
      <a:srgbClr val="CC99FF"/>
    </a:folHlink>
  </a:clrScheme>
  <a:fontScheme name="Kapsel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Kapseln 1">
    <a:dk1>
      <a:srgbClr val="003366"/>
    </a:dk1>
    <a:lt1>
      <a:srgbClr val="FFFFFF"/>
    </a:lt1>
    <a:dk2>
      <a:srgbClr val="006666"/>
    </a:dk2>
    <a:lt2>
      <a:srgbClr val="666699"/>
    </a:lt2>
    <a:accent1>
      <a:srgbClr val="33CCCC"/>
    </a:accent1>
    <a:accent2>
      <a:srgbClr val="99CC99"/>
    </a:accent2>
    <a:accent3>
      <a:srgbClr val="FFFFFF"/>
    </a:accent3>
    <a:accent4>
      <a:srgbClr val="002A56"/>
    </a:accent4>
    <a:accent5>
      <a:srgbClr val="ADE2E2"/>
    </a:accent5>
    <a:accent6>
      <a:srgbClr val="8AB98A"/>
    </a:accent6>
    <a:hlink>
      <a:srgbClr val="003366"/>
    </a:hlink>
    <a:folHlink>
      <a:srgbClr val="CC99FF"/>
    </a:folHlink>
  </a:clrScheme>
  <a:fontScheme name="Kapsel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Kapseln 1">
    <a:dk1>
      <a:srgbClr val="003366"/>
    </a:dk1>
    <a:lt1>
      <a:srgbClr val="FFFFFF"/>
    </a:lt1>
    <a:dk2>
      <a:srgbClr val="006666"/>
    </a:dk2>
    <a:lt2>
      <a:srgbClr val="666699"/>
    </a:lt2>
    <a:accent1>
      <a:srgbClr val="33CCCC"/>
    </a:accent1>
    <a:accent2>
      <a:srgbClr val="99CC99"/>
    </a:accent2>
    <a:accent3>
      <a:srgbClr val="FFFFFF"/>
    </a:accent3>
    <a:accent4>
      <a:srgbClr val="002A56"/>
    </a:accent4>
    <a:accent5>
      <a:srgbClr val="ADE2E2"/>
    </a:accent5>
    <a:accent6>
      <a:srgbClr val="8AB98A"/>
    </a:accent6>
    <a:hlink>
      <a:srgbClr val="003366"/>
    </a:hlink>
    <a:folHlink>
      <a:srgbClr val="CC99FF"/>
    </a:folHlink>
  </a:clrScheme>
  <a:fontScheme name="Kapsel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Kapseln 1">
    <a:dk1>
      <a:srgbClr val="003366"/>
    </a:dk1>
    <a:lt1>
      <a:srgbClr val="FFFFFF"/>
    </a:lt1>
    <a:dk2>
      <a:srgbClr val="006666"/>
    </a:dk2>
    <a:lt2>
      <a:srgbClr val="666699"/>
    </a:lt2>
    <a:accent1>
      <a:srgbClr val="33CCCC"/>
    </a:accent1>
    <a:accent2>
      <a:srgbClr val="99CC99"/>
    </a:accent2>
    <a:accent3>
      <a:srgbClr val="FFFFFF"/>
    </a:accent3>
    <a:accent4>
      <a:srgbClr val="002A56"/>
    </a:accent4>
    <a:accent5>
      <a:srgbClr val="ADE2E2"/>
    </a:accent5>
    <a:accent6>
      <a:srgbClr val="8AB98A"/>
    </a:accent6>
    <a:hlink>
      <a:srgbClr val="003366"/>
    </a:hlink>
    <a:folHlink>
      <a:srgbClr val="CC99FF"/>
    </a:folHlink>
  </a:clrScheme>
  <a:fontScheme name="Kapsel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Kapseln 1">
    <a:dk1>
      <a:srgbClr val="003366"/>
    </a:dk1>
    <a:lt1>
      <a:srgbClr val="FFFFFF"/>
    </a:lt1>
    <a:dk2>
      <a:srgbClr val="006666"/>
    </a:dk2>
    <a:lt2>
      <a:srgbClr val="666699"/>
    </a:lt2>
    <a:accent1>
      <a:srgbClr val="33CCCC"/>
    </a:accent1>
    <a:accent2>
      <a:srgbClr val="99CC99"/>
    </a:accent2>
    <a:accent3>
      <a:srgbClr val="FFFFFF"/>
    </a:accent3>
    <a:accent4>
      <a:srgbClr val="002A56"/>
    </a:accent4>
    <a:accent5>
      <a:srgbClr val="ADE2E2"/>
    </a:accent5>
    <a:accent6>
      <a:srgbClr val="8AB98A"/>
    </a:accent6>
    <a:hlink>
      <a:srgbClr val="003366"/>
    </a:hlink>
    <a:folHlink>
      <a:srgbClr val="CC99FF"/>
    </a:folHlink>
  </a:clrScheme>
  <a:fontScheme name="Kapsel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2115</Words>
  <Application>Microsoft Office PowerPoint</Application>
  <PresentationFormat>Bildschirmpräsentation (4:3)</PresentationFormat>
  <Paragraphs>526</Paragraphs>
  <Slides>52</Slides>
  <Notes>40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52</vt:i4>
      </vt:variant>
    </vt:vector>
  </HeadingPairs>
  <TitlesOfParts>
    <vt:vector size="65" baseType="lpstr">
      <vt:lpstr>Arial</vt:lpstr>
      <vt:lpstr>Arial (W1)</vt:lpstr>
      <vt:lpstr>Arial Narrow</vt:lpstr>
      <vt:lpstr>Brush Script MT</vt:lpstr>
      <vt:lpstr>Calibri</vt:lpstr>
      <vt:lpstr>Frutiger CE 45 Light</vt:lpstr>
      <vt:lpstr>Frutiger CE 55 Roman</vt:lpstr>
      <vt:lpstr>Frutiger CE 56 Italic</vt:lpstr>
      <vt:lpstr>Symbol</vt:lpstr>
      <vt:lpstr>Times New Roman</vt:lpstr>
      <vt:lpstr>Wingdings</vt:lpstr>
      <vt:lpstr>Titel</vt:lpstr>
      <vt:lpstr>Folien Inhalt</vt:lpstr>
      <vt:lpstr>Forum 2: Unterschiedliche Zugänge für die Zusammenarbeit von Schule und Sportverein in Stadt und Land</vt:lpstr>
      <vt:lpstr>Vorstellung des Podiums:</vt:lpstr>
      <vt:lpstr>Geplanter Ablauf:</vt:lpstr>
      <vt:lpstr>Geplante Themen:</vt:lpstr>
      <vt:lpstr>PowerPoint-Präsentation</vt:lpstr>
      <vt:lpstr>Ganztagsschulentwicklung in NI</vt:lpstr>
      <vt:lpstr>Ganztagsschulausbau in NI – Zielsetzung</vt:lpstr>
      <vt:lpstr>StEG Schulleitungsstudie 2012 / 2015 -  länderspezifische Auswertung NI</vt:lpstr>
      <vt:lpstr>Kooperation / Vernetzung ermöglicht …</vt:lpstr>
      <vt:lpstr>Fazit und Ausblick</vt:lpstr>
      <vt:lpstr>PowerPoint-Präsentation</vt:lpstr>
      <vt:lpstr>PowerPoint-Präsentation</vt:lpstr>
      <vt:lpstr>                 Evaluation Ganztagsschule und Sportverein (Schulbefragung)</vt:lpstr>
      <vt:lpstr>              Schulen mit und ohne Sportangebote (n=241)</vt:lpstr>
      <vt:lpstr>      Angebote im Ganztag (n=3.803)</vt:lpstr>
      <vt:lpstr>Kooperation mit Sportverein  nach Siedlungstypen (n=230)</vt:lpstr>
      <vt:lpstr>Vereine in Niedersachsen (n=9.711)</vt:lpstr>
      <vt:lpstr> Vereinskooperationen nach Größe (n=173)</vt:lpstr>
      <vt:lpstr>Vereinskooperationen nach Sparten (n=173)</vt:lpstr>
      <vt:lpstr>Zufriedenheit mit der  Zusammenarbeit im Sport (n=235)</vt:lpstr>
      <vt:lpstr>Zufriedenheit nach Schultypen (n=228)</vt:lpstr>
      <vt:lpstr>Meistgenannten Gründe für eingeschränkte  Zufriedenheit bzw. Unzufriedenheit (n=97)</vt:lpstr>
      <vt:lpstr>Offene Frage – oder was die Schulen  noch „bewegt“</vt:lpstr>
      <vt:lpstr>Evaluation Sportverein und Ganztagsschule (Vereinsbefragung)</vt:lpstr>
      <vt:lpstr>          Ergebnisse der Evaluation</vt:lpstr>
      <vt:lpstr>Übungsleiter/innen -  Befragung Meilensteine</vt:lpstr>
      <vt:lpstr>      Wo „knirscht“ es?</vt:lpstr>
      <vt:lpstr>Strukturelle Unterstützung / Begleitung </vt:lpstr>
      <vt:lpstr>Die Rolle der Übungsleiter*innen im Ganztag</vt:lpstr>
      <vt:lpstr>Pädagogische Herausforderung: Umgang mit Vielfalt</vt:lpstr>
      <vt:lpstr>Zusammenfassung (selektiv):</vt:lpstr>
      <vt:lpstr>Der Ganztag erreicht im Sport viele  aber nicht alle Kinder und Jugendliche –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Natalie Mazaoui</dc:creator>
  <cp:lastModifiedBy>lindgren</cp:lastModifiedBy>
  <cp:revision>157</cp:revision>
  <dcterms:created xsi:type="dcterms:W3CDTF">2016-06-21T10:15:41Z</dcterms:created>
  <dcterms:modified xsi:type="dcterms:W3CDTF">2017-04-04T14:23:55Z</dcterms:modified>
</cp:coreProperties>
</file>