
<file path=[Content_Types].xml><?xml version="1.0" encoding="utf-8"?>
<Types xmlns="http://schemas.openxmlformats.org/package/2006/content-types">
  <Default Extension="bin" ContentType="application/vnd.openxmlformats-officedocument.oleObject"/>
  <Default Extension="png" ContentType="image/png"/>
  <Default Extension="tmp"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8" r:id="rId1"/>
  </p:sldMasterIdLst>
  <p:notesMasterIdLst>
    <p:notesMasterId r:id="rId29"/>
  </p:notesMasterIdLst>
  <p:handoutMasterIdLst>
    <p:handoutMasterId r:id="rId30"/>
  </p:handoutMasterIdLst>
  <p:sldIdLst>
    <p:sldId id="840" r:id="rId2"/>
    <p:sldId id="964" r:id="rId3"/>
    <p:sldId id="893" r:id="rId4"/>
    <p:sldId id="954" r:id="rId5"/>
    <p:sldId id="894" r:id="rId6"/>
    <p:sldId id="854" r:id="rId7"/>
    <p:sldId id="961" r:id="rId8"/>
    <p:sldId id="895" r:id="rId9"/>
    <p:sldId id="896" r:id="rId10"/>
    <p:sldId id="897" r:id="rId11"/>
    <p:sldId id="864" r:id="rId12"/>
    <p:sldId id="970" r:id="rId13"/>
    <p:sldId id="969" r:id="rId14"/>
    <p:sldId id="898" r:id="rId15"/>
    <p:sldId id="960" r:id="rId16"/>
    <p:sldId id="965" r:id="rId17"/>
    <p:sldId id="880" r:id="rId18"/>
    <p:sldId id="875" r:id="rId19"/>
    <p:sldId id="881" r:id="rId20"/>
    <p:sldId id="869" r:id="rId21"/>
    <p:sldId id="867" r:id="rId22"/>
    <p:sldId id="967" r:id="rId23"/>
    <p:sldId id="863" r:id="rId24"/>
    <p:sldId id="874" r:id="rId25"/>
    <p:sldId id="966" r:id="rId26"/>
    <p:sldId id="963" r:id="rId27"/>
    <p:sldId id="919" r:id="rId28"/>
  </p:sldIdLst>
  <p:sldSz cx="9144000" cy="6858000" type="screen4x3"/>
  <p:notesSz cx="7010400" cy="9296400"/>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6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95959"/>
    <a:srgbClr val="FAA000"/>
    <a:srgbClr val="FAC800"/>
    <a:srgbClr val="FFD525"/>
    <a:srgbClr val="FEE94C"/>
    <a:srgbClr val="FA8203"/>
    <a:srgbClr val="FA6400"/>
    <a:srgbClr val="A50021"/>
    <a:srgbClr val="E15004"/>
    <a:srgbClr val="FA0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70677" autoAdjust="0"/>
  </p:normalViewPr>
  <p:slideViewPr>
    <p:cSldViewPr snapToObjects="1">
      <p:cViewPr varScale="1">
        <p:scale>
          <a:sx n="93" d="100"/>
          <a:sy n="93" d="100"/>
        </p:scale>
        <p:origin x="1974" y="96"/>
      </p:cViewPr>
      <p:guideLst>
        <p:guide orient="horz" pos="3660"/>
        <p:guide pos="2880"/>
      </p:guideLst>
    </p:cSldViewPr>
  </p:slideViewPr>
  <p:outlineViewPr>
    <p:cViewPr>
      <p:scale>
        <a:sx n="33" d="100"/>
        <a:sy n="33" d="100"/>
      </p:scale>
      <p:origin x="0" y="3894"/>
    </p:cViewPr>
  </p:outlineViewPr>
  <p:notesTextViewPr>
    <p:cViewPr>
      <p:scale>
        <a:sx n="100" d="100"/>
        <a:sy n="100" d="100"/>
      </p:scale>
      <p:origin x="0" y="0"/>
    </p:cViewPr>
  </p:notesTextViewPr>
  <p:sorterViewPr>
    <p:cViewPr>
      <p:scale>
        <a:sx n="140" d="100"/>
        <a:sy n="140" d="100"/>
      </p:scale>
      <p:origin x="0" y="12084"/>
    </p:cViewPr>
  </p:sorterViewPr>
  <p:notesViewPr>
    <p:cSldViewPr snapToObjects="1">
      <p:cViewPr>
        <p:scale>
          <a:sx n="150" d="100"/>
          <a:sy n="150" d="100"/>
        </p:scale>
        <p:origin x="-756" y="936"/>
      </p:cViewPr>
      <p:guideLst>
        <p:guide orient="horz" pos="2928"/>
        <p:guide pos="220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hdr" sz="quarter"/>
          </p:nvPr>
        </p:nvSpPr>
        <p:spPr bwMode="auto">
          <a:xfrm>
            <a:off x="0" y="0"/>
            <a:ext cx="3018958" cy="501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868" tIns="45433" rIns="90868" bIns="45433" numCol="1" anchor="t" anchorCtr="0" compatLnSpc="1">
            <a:prstTxWarp prst="textNoShape">
              <a:avLst/>
            </a:prstTxWarp>
          </a:bodyPr>
          <a:lstStyle>
            <a:lvl1pPr defTabSz="908050" eaLnBrk="0" hangingPunct="0">
              <a:defRPr sz="1100">
                <a:latin typeface="Times New Roman" pitchFamily="18" charset="0"/>
              </a:defRPr>
            </a:lvl1pPr>
          </a:lstStyle>
          <a:p>
            <a:pPr>
              <a:defRPr/>
            </a:pPr>
            <a:endParaRPr lang="de-DE"/>
          </a:p>
        </p:txBody>
      </p:sp>
      <p:sp>
        <p:nvSpPr>
          <p:cNvPr id="187395" name="Rectangle 3"/>
          <p:cNvSpPr>
            <a:spLocks noGrp="1" noChangeArrowheads="1"/>
          </p:cNvSpPr>
          <p:nvPr>
            <p:ph type="dt" sz="quarter" idx="1"/>
          </p:nvPr>
        </p:nvSpPr>
        <p:spPr bwMode="auto">
          <a:xfrm>
            <a:off x="3971796" y="0"/>
            <a:ext cx="3018958" cy="501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868" tIns="45433" rIns="90868" bIns="45433" numCol="1" anchor="t" anchorCtr="0" compatLnSpc="1">
            <a:prstTxWarp prst="textNoShape">
              <a:avLst/>
            </a:prstTxWarp>
          </a:bodyPr>
          <a:lstStyle>
            <a:lvl1pPr algn="r" defTabSz="908050" eaLnBrk="0" hangingPunct="0">
              <a:defRPr sz="1100">
                <a:latin typeface="Times New Roman" pitchFamily="18" charset="0"/>
              </a:defRPr>
            </a:lvl1pPr>
          </a:lstStyle>
          <a:p>
            <a:pPr>
              <a:defRPr/>
            </a:pPr>
            <a:endParaRPr lang="de-DE"/>
          </a:p>
        </p:txBody>
      </p:sp>
      <p:sp>
        <p:nvSpPr>
          <p:cNvPr id="187396" name="Rectangle 4"/>
          <p:cNvSpPr>
            <a:spLocks noGrp="1" noChangeArrowheads="1"/>
          </p:cNvSpPr>
          <p:nvPr>
            <p:ph type="ftr" sz="quarter" idx="2"/>
          </p:nvPr>
        </p:nvSpPr>
        <p:spPr bwMode="auto">
          <a:xfrm>
            <a:off x="0" y="8848900"/>
            <a:ext cx="3018958" cy="42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868" tIns="45433" rIns="90868" bIns="45433" numCol="1" anchor="b" anchorCtr="0" compatLnSpc="1">
            <a:prstTxWarp prst="textNoShape">
              <a:avLst/>
            </a:prstTxWarp>
          </a:bodyPr>
          <a:lstStyle>
            <a:lvl1pPr defTabSz="908050" eaLnBrk="0" hangingPunct="0">
              <a:defRPr sz="1100">
                <a:latin typeface="Times New Roman" pitchFamily="18" charset="0"/>
              </a:defRPr>
            </a:lvl1pPr>
          </a:lstStyle>
          <a:p>
            <a:pPr>
              <a:defRPr/>
            </a:pPr>
            <a:endParaRPr lang="de-DE"/>
          </a:p>
        </p:txBody>
      </p:sp>
      <p:sp>
        <p:nvSpPr>
          <p:cNvPr id="187397" name="Rectangle 5"/>
          <p:cNvSpPr>
            <a:spLocks noGrp="1" noChangeArrowheads="1"/>
          </p:cNvSpPr>
          <p:nvPr>
            <p:ph type="sldNum" sz="quarter" idx="3"/>
          </p:nvPr>
        </p:nvSpPr>
        <p:spPr bwMode="auto">
          <a:xfrm>
            <a:off x="3971796" y="8848900"/>
            <a:ext cx="3018958" cy="42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868" tIns="45433" rIns="90868" bIns="45433" numCol="1" anchor="b" anchorCtr="0" compatLnSpc="1">
            <a:prstTxWarp prst="textNoShape">
              <a:avLst/>
            </a:prstTxWarp>
          </a:bodyPr>
          <a:lstStyle>
            <a:lvl1pPr algn="r" defTabSz="908050" eaLnBrk="0" hangingPunct="0">
              <a:defRPr sz="1100">
                <a:latin typeface="Times New Roman" panose="02020603050405020304" pitchFamily="18" charset="0"/>
              </a:defRPr>
            </a:lvl1pPr>
          </a:lstStyle>
          <a:p>
            <a:fld id="{F3748C5E-413A-494E-A93C-3911A2235A05}" type="slidenum">
              <a:rPr lang="de-DE" altLang="de-DE"/>
              <a:pPr/>
              <a:t>‹Nr.›</a:t>
            </a:fld>
            <a:endParaRPr lang="de-DE" altLang="de-DE"/>
          </a:p>
        </p:txBody>
      </p:sp>
    </p:spTree>
    <p:extLst>
      <p:ext uri="{BB962C8B-B14F-4D97-AF65-F5344CB8AC3E}">
        <p14:creationId xmlns:p14="http://schemas.microsoft.com/office/powerpoint/2010/main" val="2408591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604" cy="46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868" tIns="45433" rIns="90868" bIns="45433" numCol="1" anchor="t" anchorCtr="0" compatLnSpc="1">
            <a:prstTxWarp prst="textNoShape">
              <a:avLst/>
            </a:prstTxWarp>
          </a:bodyPr>
          <a:lstStyle>
            <a:lvl1pPr defTabSz="908050" eaLnBrk="0" hangingPunct="0">
              <a:defRPr sz="1100">
                <a:latin typeface="Times New Roman" pitchFamily="18" charset="0"/>
              </a:defRPr>
            </a:lvl1pPr>
          </a:lstStyle>
          <a:p>
            <a:pPr>
              <a:defRPr/>
            </a:pPr>
            <a:endParaRPr lang="de-DE"/>
          </a:p>
        </p:txBody>
      </p:sp>
      <p:sp>
        <p:nvSpPr>
          <p:cNvPr id="5123" name="Rectangle 3"/>
          <p:cNvSpPr>
            <a:spLocks noGrp="1" noChangeArrowheads="1"/>
          </p:cNvSpPr>
          <p:nvPr>
            <p:ph type="dt" idx="1"/>
          </p:nvPr>
        </p:nvSpPr>
        <p:spPr bwMode="auto">
          <a:xfrm>
            <a:off x="3971796" y="0"/>
            <a:ext cx="3038604" cy="46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868" tIns="45433" rIns="90868" bIns="45433" numCol="1" anchor="t" anchorCtr="0" compatLnSpc="1">
            <a:prstTxWarp prst="textNoShape">
              <a:avLst/>
            </a:prstTxWarp>
          </a:bodyPr>
          <a:lstStyle>
            <a:lvl1pPr algn="r" defTabSz="908050" eaLnBrk="0" hangingPunct="0">
              <a:defRPr sz="1100">
                <a:latin typeface="Times New Roman" pitchFamily="18" charset="0"/>
              </a:defRPr>
            </a:lvl1pPr>
          </a:lstStyle>
          <a:p>
            <a:pPr>
              <a:defRPr/>
            </a:pPr>
            <a:endParaRPr lang="de-DE"/>
          </a:p>
        </p:txBody>
      </p:sp>
      <p:sp>
        <p:nvSpPr>
          <p:cNvPr id="39940" name="Rectangle 4"/>
          <p:cNvSpPr>
            <a:spLocks noGrp="1" noRot="1" noChangeAspect="1" noChangeArrowheads="1" noTextEdit="1"/>
          </p:cNvSpPr>
          <p:nvPr>
            <p:ph type="sldImg" idx="2"/>
          </p:nvPr>
        </p:nvSpPr>
        <p:spPr bwMode="auto">
          <a:xfrm>
            <a:off x="1185863" y="696913"/>
            <a:ext cx="4646612" cy="34845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34830" y="4415530"/>
            <a:ext cx="5140742" cy="418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868" tIns="45433" rIns="90868" bIns="45433"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5126" name="Rectangle 6"/>
          <p:cNvSpPr>
            <a:spLocks noGrp="1" noChangeArrowheads="1"/>
          </p:cNvSpPr>
          <p:nvPr>
            <p:ph type="ftr" sz="quarter" idx="4"/>
          </p:nvPr>
        </p:nvSpPr>
        <p:spPr bwMode="auto">
          <a:xfrm>
            <a:off x="0" y="8831059"/>
            <a:ext cx="3038604" cy="46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868" tIns="45433" rIns="90868" bIns="45433" numCol="1" anchor="b" anchorCtr="0" compatLnSpc="1">
            <a:prstTxWarp prst="textNoShape">
              <a:avLst/>
            </a:prstTxWarp>
          </a:bodyPr>
          <a:lstStyle>
            <a:lvl1pPr defTabSz="908050" eaLnBrk="0" hangingPunct="0">
              <a:defRPr sz="1100">
                <a:latin typeface="Times New Roman" pitchFamily="18" charset="0"/>
              </a:defRPr>
            </a:lvl1pPr>
          </a:lstStyle>
          <a:p>
            <a:pPr>
              <a:defRPr/>
            </a:pPr>
            <a:endParaRPr lang="de-DE"/>
          </a:p>
        </p:txBody>
      </p:sp>
      <p:sp>
        <p:nvSpPr>
          <p:cNvPr id="5127" name="Rectangle 7"/>
          <p:cNvSpPr>
            <a:spLocks noGrp="1" noChangeArrowheads="1"/>
          </p:cNvSpPr>
          <p:nvPr>
            <p:ph type="sldNum" sz="quarter" idx="5"/>
          </p:nvPr>
        </p:nvSpPr>
        <p:spPr bwMode="auto">
          <a:xfrm>
            <a:off x="3971796" y="8831059"/>
            <a:ext cx="3038604" cy="46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868" tIns="45433" rIns="90868" bIns="45433" numCol="1" anchor="b" anchorCtr="0" compatLnSpc="1">
            <a:prstTxWarp prst="textNoShape">
              <a:avLst/>
            </a:prstTxWarp>
          </a:bodyPr>
          <a:lstStyle>
            <a:lvl1pPr algn="r" defTabSz="908050" eaLnBrk="0" hangingPunct="0">
              <a:defRPr sz="1100">
                <a:latin typeface="Times New Roman" panose="02020603050405020304" pitchFamily="18" charset="0"/>
              </a:defRPr>
            </a:lvl1pPr>
          </a:lstStyle>
          <a:p>
            <a:fld id="{EA4AF025-8AB7-44D8-A945-55F8065BA529}" type="slidenum">
              <a:rPr lang="de-DE" altLang="de-DE"/>
              <a:pPr/>
              <a:t>‹Nr.›</a:t>
            </a:fld>
            <a:endParaRPr lang="de-DE" altLang="de-DE"/>
          </a:p>
        </p:txBody>
      </p:sp>
    </p:spTree>
    <p:extLst>
      <p:ext uri="{BB962C8B-B14F-4D97-AF65-F5344CB8AC3E}">
        <p14:creationId xmlns:p14="http://schemas.microsoft.com/office/powerpoint/2010/main" val="19220654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xfrm>
            <a:off x="535358" y="4415530"/>
            <a:ext cx="5939685" cy="4683137"/>
          </a:xfrm>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altLang="de-DE" baseline="0" dirty="0" smtClean="0">
                <a:ea typeface="ＭＳ Ｐゴシック" panose="020B0600070205080204" pitchFamily="34" charset="-128"/>
              </a:rPr>
              <a:t>Die Qualitätsentwicklung von Unterricht und Erziehung als Kernbereich von Schule ist die zentrale Aufgabe der eigenverantwortlichen Schule. Ein für alle verbindlicher und verlässlicher Rahmen, innerhalb dessen Handlungsspielräume ermöglicht werden, ist der </a:t>
            </a:r>
            <a:r>
              <a:rPr lang="de-DE" altLang="de-DE" dirty="0" smtClean="0">
                <a:ea typeface="ＭＳ Ｐゴシック" panose="020B0600070205080204" pitchFamily="34" charset="-128"/>
              </a:rPr>
              <a:t>Orientierungsrahmen Schulqualität in Niedersachsen. Er ist mit</a:t>
            </a:r>
            <a:r>
              <a:rPr lang="de-DE" altLang="de-DE" baseline="0" dirty="0" smtClean="0">
                <a:ea typeface="ＭＳ Ｐゴシック" panose="020B0600070205080204" pitchFamily="34" charset="-128"/>
              </a:rPr>
              <a:t> Erlass als </a:t>
            </a:r>
            <a:r>
              <a:rPr lang="de-DE" altLang="de-DE" b="0" dirty="0" smtClean="0">
                <a:ea typeface="ＭＳ Ｐゴシック" panose="020B0600070205080204" pitchFamily="34" charset="-128"/>
              </a:rPr>
              <a:t>unterstützendes Instrument </a:t>
            </a:r>
            <a:r>
              <a:rPr lang="de-DE" altLang="de-DE" dirty="0" smtClean="0">
                <a:ea typeface="ＭＳ Ｐゴシック" panose="020B0600070205080204" pitchFamily="34" charset="-128"/>
              </a:rPr>
              <a:t>der selbstorganisierten und selbstverantworteten Schulentwicklung</a:t>
            </a:r>
            <a:r>
              <a:rPr lang="de-DE" altLang="de-DE" baseline="0" dirty="0" smtClean="0">
                <a:ea typeface="ＭＳ Ｐゴシック" panose="020B0600070205080204" pitchFamily="34" charset="-128"/>
              </a:rPr>
              <a:t> eingesetzt und ist grundlegender Bestandteil der Gesamtkonzeption schulischer Qualitätsentwicklung. </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684825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xfrm>
            <a:off x="535358" y="4415530"/>
            <a:ext cx="5939685" cy="4683137"/>
          </a:xfrm>
          <a:noFill/>
        </p:spPr>
        <p:txBody>
          <a:bodyPr/>
          <a:lstStyle/>
          <a:p>
            <a:pPr>
              <a:spcBef>
                <a:spcPts val="600"/>
              </a:spcBef>
            </a:pPr>
            <a:r>
              <a:rPr lang="de-DE" altLang="de-DE" dirty="0" smtClean="0">
                <a:latin typeface="Times New Roman" panose="02020603050405020304" pitchFamily="18" charset="0"/>
                <a:ea typeface="ＭＳ Ｐゴシック" panose="020B0600070205080204" pitchFamily="34" charset="-128"/>
                <a:cs typeface="Times New Roman" panose="02020603050405020304" pitchFamily="18" charset="0"/>
              </a:rPr>
              <a:t>Das Recht auf</a:t>
            </a:r>
            <a:r>
              <a:rPr lang="de-DE" altLang="de-DE"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Bildung ist in </a:t>
            </a:r>
            <a:r>
              <a:rPr lang="de-DE" altLang="de-DE" dirty="0" smtClean="0">
                <a:latin typeface="Times New Roman" panose="02020603050405020304" pitchFamily="18" charset="0"/>
                <a:cs typeface="Times New Roman" panose="02020603050405020304" pitchFamily="18" charset="0"/>
              </a:rPr>
              <a:t>Art. 4 Abs. 1 der niedersächsischen Verfassung verankert, in </a:t>
            </a:r>
            <a:r>
              <a:rPr lang="de-DE" altLang="de-DE"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54 des </a:t>
            </a:r>
            <a:r>
              <a:rPr lang="de-DE" altLang="de-DE" baseline="0" dirty="0" err="1" smtClean="0">
                <a:latin typeface="Times New Roman" panose="02020603050405020304" pitchFamily="18" charset="0"/>
                <a:ea typeface="ＭＳ Ｐゴシック" panose="020B0600070205080204" pitchFamily="34" charset="-128"/>
                <a:cs typeface="Times New Roman" panose="02020603050405020304" pitchFamily="18" charset="0"/>
              </a:rPr>
              <a:t>NSchG</a:t>
            </a:r>
            <a:r>
              <a:rPr lang="de-DE" altLang="de-DE"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als Verpflichtung für das Land aufgegriffen und als Grundsatz der Bildungspolitik in der Koalitionsvereinbarung von der Landesregierung formuliert: </a:t>
            </a:r>
            <a:r>
              <a:rPr lang="de-DE" altLang="de-DE" dirty="0" smtClean="0">
                <a:latin typeface="Times New Roman" panose="02020603050405020304" pitchFamily="18" charset="0"/>
                <a:ea typeface="ＭＳ Ｐゴシック" panose="020B0600070205080204" pitchFamily="34" charset="-128"/>
                <a:cs typeface="Times New Roman" panose="02020603050405020304" pitchFamily="18" charset="0"/>
              </a:rPr>
              <a:t>„Grundsatz ... ist</a:t>
            </a:r>
            <a:r>
              <a:rPr lang="de-DE" altLang="de-DE"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Chancengleichheit für alle Kinder und Jugendlichen</a:t>
            </a:r>
            <a:r>
              <a:rPr lang="de-DE" altLang="de-DE" dirty="0" smtClean="0">
                <a:latin typeface="Times New Roman" panose="02020603050405020304" pitchFamily="18" charset="0"/>
                <a:ea typeface="ＭＳ Ｐゴシック" panose="020B0600070205080204" pitchFamily="34" charset="-128"/>
                <a:cs typeface="Times New Roman" panose="02020603050405020304" pitchFamily="18" charset="0"/>
              </a:rPr>
              <a:t>, unabhängig von der sozialen Herkunft.“ Mit</a:t>
            </a:r>
            <a:r>
              <a:rPr lang="de-DE" altLang="de-DE"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§4 </a:t>
            </a:r>
            <a:r>
              <a:rPr lang="de-DE" altLang="de-DE" baseline="0" dirty="0" err="1" smtClean="0">
                <a:latin typeface="Times New Roman" panose="02020603050405020304" pitchFamily="18" charset="0"/>
                <a:ea typeface="ＭＳ Ｐゴシック" panose="020B0600070205080204" pitchFamily="34" charset="-128"/>
                <a:cs typeface="Times New Roman" panose="02020603050405020304" pitchFamily="18" charset="0"/>
              </a:rPr>
              <a:t>NSchG</a:t>
            </a:r>
            <a:r>
              <a:rPr lang="de-DE" altLang="de-DE"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hat die Landesregierung den Gedanken der Chancengleichheit konsequent erweitert: </a:t>
            </a:r>
            <a:r>
              <a:rPr lang="de-DE" altLang="de-DE" dirty="0" smtClean="0">
                <a:latin typeface="Times New Roman" panose="02020603050405020304" pitchFamily="18" charset="0"/>
                <a:ea typeface="ＭＳ Ｐゴシック" panose="020B0600070205080204" pitchFamily="34" charset="-128"/>
                <a:cs typeface="Times New Roman" panose="02020603050405020304" pitchFamily="18" charset="0"/>
              </a:rPr>
              <a:t>„Die öffentlichen Schulen ermöglichen </a:t>
            </a:r>
            <a:r>
              <a:rPr lang="de-DE" altLang="de-DE" u="sng" dirty="0" smtClean="0">
                <a:latin typeface="Times New Roman" panose="02020603050405020304" pitchFamily="18" charset="0"/>
                <a:ea typeface="ＭＳ Ｐゴシック" panose="020B0600070205080204" pitchFamily="34" charset="-128"/>
                <a:cs typeface="Times New Roman" panose="02020603050405020304" pitchFamily="18" charset="0"/>
              </a:rPr>
              <a:t>allen</a:t>
            </a:r>
            <a:r>
              <a:rPr lang="de-DE" altLang="de-DE" dirty="0" smtClean="0">
                <a:latin typeface="Times New Roman" panose="02020603050405020304" pitchFamily="18" charset="0"/>
                <a:ea typeface="ＭＳ Ｐゴシック" panose="020B0600070205080204" pitchFamily="34" charset="-128"/>
                <a:cs typeface="Times New Roman" panose="02020603050405020304" pitchFamily="18" charset="0"/>
              </a:rPr>
              <a:t> </a:t>
            </a:r>
            <a:r>
              <a:rPr lang="de-DE" altLang="de-DE" dirty="0" err="1" smtClean="0">
                <a:latin typeface="Times New Roman" panose="02020603050405020304" pitchFamily="18" charset="0"/>
                <a:ea typeface="ＭＳ Ｐゴシック" panose="020B0600070205080204" pitchFamily="34" charset="-128"/>
                <a:cs typeface="Times New Roman" panose="02020603050405020304" pitchFamily="18" charset="0"/>
              </a:rPr>
              <a:t>SuS</a:t>
            </a:r>
            <a:r>
              <a:rPr lang="de-DE" altLang="de-DE" dirty="0" smtClean="0">
                <a:latin typeface="Times New Roman" panose="02020603050405020304" pitchFamily="18" charset="0"/>
                <a:ea typeface="ＭＳ Ｐゴシック" panose="020B0600070205080204" pitchFamily="34" charset="-128"/>
                <a:cs typeface="Times New Roman" panose="02020603050405020304" pitchFamily="18" charset="0"/>
              </a:rPr>
              <a:t> einen barrierefreien und gleichberechtigten Zugang und sind damit inklusive Schulen.“</a:t>
            </a:r>
          </a:p>
          <a:p>
            <a:pPr marL="0" marR="0" indent="0" algn="l" defTabSz="914400" rtl="0" eaLnBrk="0" fontAlgn="base" latinLnBrk="0" hangingPunct="0">
              <a:lnSpc>
                <a:spcPct val="100000"/>
              </a:lnSpc>
              <a:spcBef>
                <a:spcPts val="600"/>
              </a:spcBef>
              <a:spcAft>
                <a:spcPct val="0"/>
              </a:spcAft>
              <a:buClrTx/>
              <a:buSzTx/>
              <a:buFontTx/>
              <a:buNone/>
              <a:tabLst/>
              <a:defRPr/>
            </a:pPr>
            <a:endParaRPr lang="de-DE" altLang="de-DE" dirty="0" smtClean="0">
              <a:latin typeface="Times New Roman" panose="02020603050405020304" pitchFamily="18" charset="0"/>
              <a:ea typeface="ＭＳ Ｐゴシック" panose="020B0600070205080204" pitchFamily="34" charset="-128"/>
              <a:cs typeface="Times New Roman" panose="02020603050405020304" pitchFamily="18" charset="0"/>
            </a:endParaRPr>
          </a:p>
          <a:p>
            <a:pPr marL="0" indent="0">
              <a:spcBef>
                <a:spcPts val="600"/>
              </a:spcBef>
              <a:buFontTx/>
              <a:buNone/>
            </a:pPr>
            <a:endParaRPr lang="de-DE" altLang="de-DE"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215956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xfrm>
            <a:off x="535358" y="4415530"/>
            <a:ext cx="5939685" cy="4683137"/>
          </a:xfrm>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altLang="de-DE" dirty="0" smtClean="0">
                <a:ea typeface="ＭＳ Ｐゴシック" panose="020B0600070205080204" pitchFamily="34" charset="-128"/>
              </a:rPr>
              <a:t>§32 </a:t>
            </a:r>
            <a:r>
              <a:rPr lang="de-DE" altLang="de-DE" dirty="0" err="1" smtClean="0">
                <a:ea typeface="ＭＳ Ｐゴシック" panose="020B0600070205080204" pitchFamily="34" charset="-128"/>
              </a:rPr>
              <a:t>NSchG</a:t>
            </a:r>
            <a:r>
              <a:rPr lang="de-DE" altLang="de-DE" dirty="0" smtClean="0">
                <a:ea typeface="ＭＳ Ｐゴシック" panose="020B0600070205080204" pitchFamily="34" charset="-128"/>
              </a:rPr>
              <a:t> verpflichtet einerseits</a:t>
            </a:r>
            <a:r>
              <a:rPr lang="de-DE" altLang="de-DE" baseline="0" dirty="0" smtClean="0">
                <a:ea typeface="ＭＳ Ｐゴシック" panose="020B0600070205080204" pitchFamily="34" charset="-128"/>
              </a:rPr>
              <a:t> die </a:t>
            </a:r>
            <a:r>
              <a:rPr lang="de-DE" altLang="de-DE" dirty="0" smtClean="0">
                <a:ea typeface="ＭＳ Ｐゴシック" panose="020B0600070205080204" pitchFamily="34" charset="-128"/>
              </a:rPr>
              <a:t>Schulen zur Qualitätsentwicklung,</a:t>
            </a:r>
            <a:r>
              <a:rPr lang="de-DE" altLang="de-DE" baseline="0" dirty="0" smtClean="0">
                <a:ea typeface="ＭＳ Ｐゴシック" panose="020B0600070205080204" pitchFamily="34" charset="-128"/>
              </a:rPr>
              <a:t> andererseits gibt er ihnen das Recht, ihre Arbeit eigenverantwortlich zu planen, umzusetzen und zu überprüfen. Weiterhin legt § 32 die Anforderungen an die Qualitätsentwicklung fest: </a:t>
            </a:r>
            <a:r>
              <a:rPr lang="de-DE" altLang="de-DE" dirty="0" smtClean="0">
                <a:ea typeface="ＭＳ Ｐゴシック" panose="020B0600070205080204" pitchFamily="34" charset="-128"/>
              </a:rPr>
              <a:t>Eine systematisch beschriebene Qualitätssicherung und -entwicklung geht von kontinuierlichen und zyklischen Prozessen aus, die in einem Qualitätszyklus abgebildet werden.</a:t>
            </a:r>
            <a:r>
              <a:rPr lang="de-DE" altLang="de-DE" baseline="0" dirty="0" smtClean="0">
                <a:ea typeface="ＭＳ Ｐゴシック" panose="020B0600070205080204" pitchFamily="34" charset="-128"/>
              </a:rPr>
              <a:t> </a:t>
            </a:r>
            <a:r>
              <a:rPr lang="de-DE" altLang="de-DE" dirty="0" smtClean="0">
                <a:ea typeface="ＭＳ Ｐゴシック" panose="020B0600070205080204" pitchFamily="34" charset="-128"/>
              </a:rPr>
              <a:t>In diesem Qualitätszyklus werden </a:t>
            </a:r>
            <a:r>
              <a:rPr lang="de-DE" altLang="de-DE" baseline="0" dirty="0" smtClean="0">
                <a:ea typeface="ＭＳ Ｐゴシック" panose="020B0600070205080204" pitchFamily="34" charset="-128"/>
              </a:rPr>
              <a:t>auf der Grundlage transparenter und im Konsens entwickelter und getragener Grundsätze Ziele und Verbesserungsmaßnahmen bestimmt, die mit der Maßnahme verbundene Planung erstellt und dann durchgeführt. Die Zielerreichung wird anhand von vorher festgelegten Kriterien überprüft und bewertet. Aus der Bewertung der überprüften Ziele werden Konsequenzen abgeleitet, die in neue Ziele, also in einen neuen Zyklus, münden.</a:t>
            </a:r>
            <a:endParaRPr lang="de-DE" altLang="de-DE" dirty="0" smtClean="0">
              <a:ea typeface="ＭＳ Ｐゴシック" panose="020B0600070205080204" pitchFamily="34" charset="-128"/>
            </a:endParaRPr>
          </a:p>
          <a:p>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2874865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xfrm>
            <a:off x="535358" y="4415530"/>
            <a:ext cx="5939685" cy="4683137"/>
          </a:xfrm>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altLang="de-DE" dirty="0" smtClean="0">
                <a:ea typeface="ＭＳ Ｐゴシック" panose="020B0600070205080204" pitchFamily="34" charset="-128"/>
              </a:rPr>
              <a:t>Qualitätsentwicklung in </a:t>
            </a:r>
            <a:r>
              <a:rPr lang="de-DE" altLang="de-DE" baseline="0" dirty="0" smtClean="0">
                <a:ea typeface="ＭＳ Ｐゴシック" panose="020B0600070205080204" pitchFamily="34" charset="-128"/>
              </a:rPr>
              <a:t>Schulen ist nicht voraussetzungsfrei. Sie erfolgt sowohl im Kontext der Rahmenbedingungen vor Ort als auch der staatlichen Vorgaben und den damit verbundenen </a:t>
            </a:r>
            <a:r>
              <a:rPr lang="de-DE" baseline="0" dirty="0" smtClean="0"/>
              <a:t>Anforderungen und Erwartungen. Qualitätsentwicklung bedarf auch passender Beratung und Unterstützung durch die Handlungsebene der Bildungsadministration. </a:t>
            </a:r>
          </a:p>
          <a:p>
            <a:pPr marL="0" marR="0" indent="0" algn="l" defTabSz="914400" rtl="0" eaLnBrk="0" fontAlgn="base" latinLnBrk="0" hangingPunct="0">
              <a:lnSpc>
                <a:spcPct val="100000"/>
              </a:lnSpc>
              <a:spcBef>
                <a:spcPct val="30000"/>
              </a:spcBef>
              <a:spcAft>
                <a:spcPct val="0"/>
              </a:spcAft>
              <a:buClrTx/>
              <a:buSzTx/>
              <a:buFontTx/>
              <a:buNone/>
              <a:tabLst/>
              <a:defRPr/>
            </a:pPr>
            <a:r>
              <a:rPr lang="de-DE" baseline="0" dirty="0" smtClean="0"/>
              <a:t>Um das Zusammenwirken der an Schule beteiligten Akteure sowie die Konzeption der unterstützenden Instrumente zu verdeutlichen, hat es sich als hilfreich erwiesen, mehrere Handlungsebenen zu unterscheiden und in einem Modell strukturiert darzustellen:</a:t>
            </a:r>
            <a:endParaRPr lang="de-DE" altLang="de-DE" dirty="0" smtClean="0">
              <a:ea typeface="ＭＳ Ｐゴシック" panose="020B0600070205080204" pitchFamily="34" charset="-128"/>
            </a:endParaRPr>
          </a:p>
          <a:p>
            <a:pPr marL="171450" indent="-171450">
              <a:buFontTx/>
              <a:buChar char="-"/>
            </a:pPr>
            <a:r>
              <a:rPr lang="de-DE" altLang="de-DE" baseline="0" dirty="0" smtClean="0">
                <a:ea typeface="ＭＳ Ｐゴシック" panose="020B0600070205080204" pitchFamily="34" charset="-128"/>
              </a:rPr>
              <a:t>Alle Akteure sind darüber rechenschaftspflichtig, in wie weit ihr Handeln zu der nach Bildungsauftrag erwarteten umfassenden Bildung beiträgt. Die Prozesse auf allen Ebenen müssen darauf ausgerichtet sein, dass alle Lernenden das für sie bestmögliche Lernergebnis erreichen und damit Chancengleichheit verwirklicht wird.</a:t>
            </a:r>
          </a:p>
          <a:p>
            <a:pPr marL="171450" indent="-171450">
              <a:buFontTx/>
              <a:buChar char="-"/>
            </a:pPr>
            <a:r>
              <a:rPr lang="de-DE" altLang="de-DE" baseline="0" dirty="0" smtClean="0">
                <a:ea typeface="ＭＳ Ｐゴシック" panose="020B0600070205080204" pitchFamily="34" charset="-128"/>
              </a:rPr>
              <a:t>Für erfolgreiches schulisches Lernen ist die Gestaltung der Prozesse des Lehrens und Lernen von zentraler Bedeutung. Die Priorisierung der Bedeutung der Lehrprozesse vor strukturellen Fragen wird durch zahlreiche Studien belegt. </a:t>
            </a:r>
            <a:r>
              <a:rPr lang="de-DE" altLang="de-DE" sz="1100" b="1" baseline="0" dirty="0" smtClean="0">
                <a:ea typeface="ＭＳ Ｐゴシック" panose="020B0600070205080204" pitchFamily="34" charset="-128"/>
              </a:rPr>
              <a:t>Qualitätsentwicklung von Schule ist daher ohne Qualitätsentwicklung von Unterricht nicht denkbar. </a:t>
            </a:r>
            <a:r>
              <a:rPr lang="de-DE" altLang="de-DE" baseline="0" dirty="0" smtClean="0">
                <a:ea typeface="ＭＳ Ｐゴシック" panose="020B0600070205080204" pitchFamily="34" charset="-128"/>
              </a:rPr>
              <a:t>Dabei geht es entweder direkt um die Entwicklung der Prozesse des Unterrichts oder um die Frage, wie die schulischen Prozesse zu gestalten sind, um die Qualitätsentwicklung des Unterricht zu unterstützen. So unterstützen z. B. abgestimmte schuleigene Arbeitspläne einen </a:t>
            </a:r>
            <a:r>
              <a:rPr lang="de-DE" altLang="de-DE" baseline="0" dirty="0" err="1" smtClean="0">
                <a:ea typeface="ＭＳ Ｐゴシック" panose="020B0600070205080204" pitchFamily="34" charset="-128"/>
              </a:rPr>
              <a:t>systema</a:t>
            </a:r>
            <a:r>
              <a:rPr lang="de-DE" altLang="de-DE" baseline="0" dirty="0" smtClean="0">
                <a:ea typeface="ＭＳ Ｐゴシック" panose="020B0600070205080204" pitchFamily="34" charset="-128"/>
              </a:rPr>
              <a:t>-tischen Kompetenzaufbau, ermöglichen geregelte Organisationsstrukturen eine effektive Nutzung der Lernzeit, fördern gelingende Kooperationen ein störungsfreies Lernklima.</a:t>
            </a:r>
          </a:p>
          <a:p>
            <a:pPr marL="171450" indent="-171450">
              <a:buFontTx/>
              <a:buChar char="-"/>
            </a:pPr>
            <a:r>
              <a:rPr lang="de-DE" altLang="de-DE" dirty="0" smtClean="0">
                <a:ea typeface="ＭＳ Ｐゴシック" panose="020B0600070205080204" pitchFamily="34" charset="-128"/>
              </a:rPr>
              <a:t>Abgestimmtes Handeln aller Akteure</a:t>
            </a:r>
            <a:r>
              <a:rPr lang="de-DE" altLang="de-DE" baseline="0" dirty="0" smtClean="0">
                <a:ea typeface="ＭＳ Ｐゴシック" panose="020B0600070205080204" pitchFamily="34" charset="-128"/>
              </a:rPr>
              <a:t> bezieht sich weiterhin sowohl auf die Klärung und Einhaltung von Zuständigkeiten und Rollen als auch auf die Kooperation und </a:t>
            </a:r>
            <a:r>
              <a:rPr lang="de-DE" altLang="de-DE" baseline="0" dirty="0" err="1" smtClean="0">
                <a:ea typeface="ＭＳ Ｐゴシック" panose="020B0600070205080204" pitchFamily="34" charset="-128"/>
              </a:rPr>
              <a:t>Kommuni</a:t>
            </a:r>
            <a:r>
              <a:rPr lang="de-DE" altLang="de-DE" baseline="0" dirty="0" smtClean="0">
                <a:ea typeface="ＭＳ Ｐゴシック" panose="020B0600070205080204" pitchFamily="34" charset="-128"/>
              </a:rPr>
              <a:t>-kation. Dabei geht es um das Miteinander innerhalb und zwischen den Handlungsebenen.  </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243924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xfrm>
            <a:off x="535358" y="4415530"/>
            <a:ext cx="5939685" cy="4683137"/>
          </a:xfrm>
          <a:noFill/>
        </p:spPr>
        <p:txBody>
          <a:bodyPr/>
          <a:lstStyle/>
          <a:p>
            <a:endParaRPr lang="de-DE" altLang="de-DE" dirty="0" smtClean="0">
              <a:ea typeface="ＭＳ Ｐゴシック" panose="020B0600070205080204" pitchFamily="34"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altLang="de-DE" dirty="0" smtClean="0">
                <a:ea typeface="ＭＳ Ｐゴシック" panose="020B0600070205080204" pitchFamily="34" charset="-128"/>
              </a:rPr>
              <a:t>Abgestimmtes Handeln setzt Verständigung über Ziele und Wege der Umsetzung</a:t>
            </a:r>
            <a:r>
              <a:rPr lang="de-DE" altLang="de-DE" baseline="0" dirty="0" smtClean="0">
                <a:ea typeface="ＭＳ Ｐゴシック" panose="020B0600070205080204" pitchFamily="34" charset="-128"/>
              </a:rPr>
              <a:t> voraus. Der Orientierungsrahmen Schulqualität kann als Gesprächsgrundlage über die Ausgestaltung des schulischen Handelns verwendet werden. </a:t>
            </a:r>
            <a:r>
              <a:rPr lang="de-DE" altLang="de-DE" dirty="0" smtClean="0">
                <a:ea typeface="ＭＳ Ｐゴシック" panose="020B0600070205080204" pitchFamily="34" charset="-128"/>
              </a:rPr>
              <a:t>Dazu beschreibt der </a:t>
            </a:r>
            <a:r>
              <a:rPr lang="de-DE" altLang="de-DE" b="0" u="none" dirty="0" smtClean="0">
                <a:ea typeface="ＭＳ Ｐゴシック" panose="020B0600070205080204" pitchFamily="34" charset="-128"/>
              </a:rPr>
              <a:t>Orientierungsrahmen Schulqualität</a:t>
            </a:r>
            <a:r>
              <a:rPr lang="de-DE" altLang="de-DE" baseline="0" dirty="0" smtClean="0">
                <a:ea typeface="ＭＳ Ｐゴシック" panose="020B0600070205080204" pitchFamily="34" charset="-128"/>
              </a:rPr>
              <a:t> strukturiert die Erwartungen und Anforderungen an Schule und formuliert damit den Qualitätsanspruch an Schule. </a:t>
            </a:r>
            <a:r>
              <a:rPr lang="de-DE" altLang="de-DE" b="0" baseline="0" dirty="0" smtClean="0">
                <a:ea typeface="ＭＳ Ｐゴシック" panose="020B0600070205080204" pitchFamily="34" charset="-128"/>
              </a:rPr>
              <a:t>Wichtig ist zu betonen, dass er </a:t>
            </a:r>
            <a:r>
              <a:rPr lang="de-DE" altLang="de-DE" b="0" dirty="0" smtClean="0">
                <a:ea typeface="ＭＳ Ｐゴシック" panose="020B0600070205080204" pitchFamily="34" charset="-128"/>
              </a:rPr>
              <a:t>keine neuen </a:t>
            </a:r>
            <a:r>
              <a:rPr lang="de-DE" altLang="de-DE" dirty="0" smtClean="0">
                <a:ea typeface="ＭＳ Ｐゴシック" panose="020B0600070205080204" pitchFamily="34" charset="-128"/>
              </a:rPr>
              <a:t>und damit zusätzlichen Anforderungen formuliert, sondern </a:t>
            </a:r>
            <a:r>
              <a:rPr lang="de-DE" altLang="de-DE" baseline="0" dirty="0" smtClean="0">
                <a:ea typeface="ＭＳ Ｐゴシック" panose="020B0600070205080204" pitchFamily="34" charset="-128"/>
              </a:rPr>
              <a:t>die bereits in Gesetzen, Verordnungen und Erlassen verbindlich festgelegten Anforderungen schulformübergreifend zusammenfasst. </a:t>
            </a:r>
          </a:p>
          <a:p>
            <a:pPr marL="0" marR="0" indent="0" algn="l" defTabSz="914400" rtl="0" eaLnBrk="0" fontAlgn="base" latinLnBrk="0" hangingPunct="0">
              <a:lnSpc>
                <a:spcPct val="100000"/>
              </a:lnSpc>
              <a:spcBef>
                <a:spcPct val="30000"/>
              </a:spcBef>
              <a:spcAft>
                <a:spcPct val="0"/>
              </a:spcAft>
              <a:buClrTx/>
              <a:buSzTx/>
              <a:buFontTx/>
              <a:buNone/>
              <a:tabLst/>
              <a:defRPr/>
            </a:pPr>
            <a:r>
              <a:rPr lang="de-DE" altLang="de-DE" baseline="0" dirty="0" smtClean="0">
                <a:ea typeface="ＭＳ Ｐゴシック" panose="020B0600070205080204" pitchFamily="34" charset="-128"/>
              </a:rPr>
              <a:t>Der Orientierungsrahmen ist so konzipiert, dass er die Anforderungen an die schulische Arbeit umfassend beschreibt. Er definiert damit einen Rahmen für die Einschätzung der erreichten Qualität im Sinne einer umfassenden Bestandsaufnahme. Er kann somit als Instrument für die Standortbestimmung einer Schule verwendet werden. Kennt die Schule ihren Qualitätszustand, kann sie hieraus das Leitbild entwickeln bzw. weiterentwickeln und Entwicklungsziele für die die weitere Arbeit festlegen.</a:t>
            </a:r>
          </a:p>
          <a:p>
            <a:pPr marL="0" marR="0" indent="0" algn="l" defTabSz="914400" rtl="0" eaLnBrk="0" fontAlgn="base" latinLnBrk="0" hangingPunct="0">
              <a:lnSpc>
                <a:spcPct val="100000"/>
              </a:lnSpc>
              <a:spcBef>
                <a:spcPct val="30000"/>
              </a:spcBef>
              <a:spcAft>
                <a:spcPct val="0"/>
              </a:spcAft>
              <a:buClrTx/>
              <a:buSzTx/>
              <a:buFontTx/>
              <a:buNone/>
              <a:tabLst/>
              <a:defRPr/>
            </a:pPr>
            <a:r>
              <a:rPr lang="de-DE" altLang="de-DE" dirty="0" smtClean="0">
                <a:ea typeface="ＭＳ Ｐゴシック" panose="020B0600070205080204" pitchFamily="34" charset="-128"/>
              </a:rPr>
              <a:t>Der Orientierungsrahmen ist somit </a:t>
            </a:r>
            <a:r>
              <a:rPr lang="de-DE" altLang="de-DE" b="0" dirty="0" smtClean="0">
                <a:ea typeface="ＭＳ Ｐゴシック" panose="020B0600070205080204" pitchFamily="34" charset="-128"/>
              </a:rPr>
              <a:t>geeignetes Instrument </a:t>
            </a:r>
            <a:r>
              <a:rPr lang="de-DE" altLang="de-DE" dirty="0" smtClean="0">
                <a:ea typeface="ＭＳ Ｐゴシック" panose="020B0600070205080204" pitchFamily="34" charset="-128"/>
              </a:rPr>
              <a:t>für den</a:t>
            </a:r>
            <a:r>
              <a:rPr lang="de-DE" altLang="de-DE" baseline="0" dirty="0" smtClean="0">
                <a:ea typeface="ＭＳ Ｐゴシック" panose="020B0600070205080204" pitchFamily="34" charset="-128"/>
              </a:rPr>
              <a:t> Dialog innerhalb der Schule, die Einschätzung des erreichten Qualitätszustands und die Festlegung von Leitbild und Entwicklungszielen.</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1854406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xfrm>
            <a:off x="535358" y="4415530"/>
            <a:ext cx="5939685" cy="4683137"/>
          </a:xfrm>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de-DE" altLang="de-DE" baseline="0" dirty="0" smtClean="0">
              <a:ea typeface="ＭＳ Ｐゴシック" panose="020B0600070205080204" pitchFamily="34" charset="-128"/>
            </a:endParaRPr>
          </a:p>
          <a:p>
            <a:pPr marL="0" marR="0" indent="0" algn="l" defTabSz="914400" rtl="0" eaLnBrk="0" fontAlgn="base" latinLnBrk="0" hangingPunct="0">
              <a:lnSpc>
                <a:spcPct val="100000"/>
              </a:lnSpc>
              <a:spcBef>
                <a:spcPts val="600"/>
              </a:spcBef>
              <a:spcAft>
                <a:spcPct val="0"/>
              </a:spcAft>
              <a:buClrTx/>
              <a:buSzTx/>
              <a:buFontTx/>
              <a:buNone/>
              <a:tabLst/>
              <a:defRPr/>
            </a:pPr>
            <a:r>
              <a:rPr lang="de-DE" altLang="de-DE" dirty="0" smtClean="0">
                <a:ea typeface="ＭＳ Ｐゴシック" panose="020B0600070205080204" pitchFamily="34" charset="-128"/>
              </a:rPr>
              <a:t>Abgestimmtes Handeln bedarf weiterhin einer klaren Vorstellung über das Wirkungsgefüge zwischen den Akteuren</a:t>
            </a:r>
            <a:r>
              <a:rPr lang="de-DE" altLang="de-DE" baseline="0" dirty="0" smtClean="0">
                <a:ea typeface="ＭＳ Ｐゴシック" panose="020B0600070205080204" pitchFamily="34" charset="-128"/>
              </a:rPr>
              <a:t> und den unterstützenden Maßnahmen. Diese Vorstellung wird in der Grafik verdeutlicht: Im Zentrum steht die Eigenverantwortliche Schule. Ansprechpartner für Schulaufsicht, Beratungs- und Unterstützungsangebote ist immer die Schulleitung, die dann die Steuerung der Weiterarbeit an der Qualitätsentwicklung übernimmt. </a:t>
            </a:r>
          </a:p>
          <a:p>
            <a:pPr marL="0" marR="0" indent="0" algn="l" defTabSz="914400" rtl="0" eaLnBrk="0" fontAlgn="base" latinLnBrk="0" hangingPunct="0">
              <a:lnSpc>
                <a:spcPct val="100000"/>
              </a:lnSpc>
              <a:spcBef>
                <a:spcPts val="600"/>
              </a:spcBef>
              <a:spcAft>
                <a:spcPct val="0"/>
              </a:spcAft>
              <a:buClrTx/>
              <a:buSzTx/>
              <a:buFontTx/>
              <a:buNone/>
              <a:tabLst/>
              <a:defRPr/>
            </a:pPr>
            <a:endParaRPr lang="de-DE" altLang="de-DE" baseline="0" dirty="0" smtClean="0">
              <a:ea typeface="ＭＳ Ｐゴシック" panose="020B0600070205080204" pitchFamily="34" charset="-128"/>
            </a:endParaRPr>
          </a:p>
          <a:p>
            <a:pPr marL="0" marR="0" indent="0" algn="l" defTabSz="914400" rtl="0" eaLnBrk="0" fontAlgn="base" latinLnBrk="0" hangingPunct="0">
              <a:lnSpc>
                <a:spcPct val="100000"/>
              </a:lnSpc>
              <a:spcBef>
                <a:spcPts val="600"/>
              </a:spcBef>
              <a:spcAft>
                <a:spcPct val="0"/>
              </a:spcAft>
              <a:buClrTx/>
              <a:buSzTx/>
              <a:buFontTx/>
              <a:buNone/>
              <a:tabLst/>
              <a:defRPr/>
            </a:pPr>
            <a:r>
              <a:rPr lang="de-DE" altLang="de-DE" baseline="0" dirty="0" smtClean="0">
                <a:ea typeface="ＭＳ Ｐゴシック" panose="020B0600070205080204" pitchFamily="34" charset="-128"/>
              </a:rPr>
              <a:t>Im Rahmen der Gesamtkonzeption schulischer Qualitätsentwicklung ist der Orientierungsrahmen Schulqualität Grundlage und Referenzsystem für alle Beratungs- und Unterstützungsangebote. Dies gilt sowohl für Verfahren der externen Evaluation wie Schulinspektionen oder für die Angebote der NLSchB als auch das Gespräch über Entwicklungsziele. </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1230377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xfrm>
            <a:off x="535358" y="4415530"/>
            <a:ext cx="5939685" cy="4683137"/>
          </a:xfrm>
          <a:noFill/>
        </p:spPr>
        <p:txBody>
          <a:bodyPr/>
          <a:lstStyle/>
          <a:p>
            <a:pPr>
              <a:spcBef>
                <a:spcPts val="600"/>
              </a:spcBef>
            </a:pPr>
            <a:endParaRPr lang="de-DE" altLang="de-DE" dirty="0" smtClean="0">
              <a:ea typeface="ＭＳ Ｐゴシック" panose="020B0600070205080204" pitchFamily="34" charset="-128"/>
            </a:endParaRPr>
          </a:p>
          <a:p>
            <a:pPr>
              <a:spcBef>
                <a:spcPts val="600"/>
              </a:spcBef>
            </a:pPr>
            <a:r>
              <a:rPr lang="de-DE" altLang="de-DE" dirty="0" smtClean="0">
                <a:ea typeface="ＭＳ Ｐゴシック" panose="020B0600070205080204" pitchFamily="34" charset="-128"/>
              </a:rPr>
              <a:t>Die Verwendung eines einheitlichen Referenzsystem erleichtert die</a:t>
            </a:r>
            <a:r>
              <a:rPr lang="de-DE" altLang="de-DE" baseline="0" dirty="0" smtClean="0">
                <a:ea typeface="ＭＳ Ｐゴシック" panose="020B0600070205080204" pitchFamily="34" charset="-128"/>
              </a:rPr>
              <a:t> Kommunikation und schafft Transparenz. So klärt der Orientierungsrahmen zentrale Begriffe. </a:t>
            </a:r>
          </a:p>
          <a:p>
            <a:pPr>
              <a:spcBef>
                <a:spcPts val="600"/>
              </a:spcBef>
            </a:pPr>
            <a:r>
              <a:rPr lang="de-DE" altLang="de-DE" baseline="0" dirty="0" smtClean="0">
                <a:ea typeface="ＭＳ Ｐゴシック" panose="020B0600070205080204" pitchFamily="34" charset="-128"/>
              </a:rPr>
              <a:t>Als Beispiel sei das Qualitätsmerkmal 5.2 „Schuleigenes Curriculum“ genannt. Mit den Teilmerkmalen werden die Bestandteile (fachbezogene schuleigene Arbeitspläne, fachübergreifende Konzepte, unterrichtsergänzende Angebote) festgelegt und die erwartete qualitative Ausgestaltung beschrieben. Damit werden auch die Kriterien für die Erfüllung der entsprechenden „grundlegenden Anforderungen“ der Kernaufgabe B1 „Curriculum entwickeln“ (Kernaufgabenmodell allg. </a:t>
            </a:r>
            <a:r>
              <a:rPr lang="de-DE" altLang="de-DE" baseline="0" dirty="0" err="1" smtClean="0">
                <a:ea typeface="ＭＳ Ｐゴシック" panose="020B0600070205080204" pitchFamily="34" charset="-128"/>
              </a:rPr>
              <a:t>bild</a:t>
            </a:r>
            <a:r>
              <a:rPr lang="de-DE" altLang="de-DE" baseline="0" dirty="0" smtClean="0">
                <a:ea typeface="ＭＳ Ｐゴシック" panose="020B0600070205080204" pitchFamily="34" charset="-128"/>
              </a:rPr>
              <a:t>. Schulen) benannt.</a:t>
            </a:r>
            <a:endParaRPr lang="de-DE" altLang="de-DE" dirty="0" smtClean="0">
              <a:ea typeface="ＭＳ Ｐゴシック" panose="020B0600070205080204" pitchFamily="34" charset="-128"/>
            </a:endParaRPr>
          </a:p>
          <a:p>
            <a:pPr>
              <a:spcBef>
                <a:spcPts val="600"/>
              </a:spcBef>
            </a:pP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3483947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xfrm>
            <a:off x="535358" y="4415530"/>
            <a:ext cx="5939685" cy="4683137"/>
          </a:xfrm>
          <a:noFill/>
        </p:spPr>
        <p:txBody>
          <a:bodyPr/>
          <a:lstStyle/>
          <a:p>
            <a:pPr>
              <a:spcBef>
                <a:spcPts val="600"/>
              </a:spcBef>
            </a:pPr>
            <a:r>
              <a:rPr lang="de-DE" altLang="de-DE" dirty="0" smtClean="0">
                <a:ea typeface="ＭＳ Ｐゴシック" panose="020B0600070205080204" pitchFamily="34" charset="-128"/>
              </a:rPr>
              <a:t>Für alle</a:t>
            </a:r>
            <a:r>
              <a:rPr lang="de-DE" altLang="de-DE" baseline="0" dirty="0" smtClean="0">
                <a:ea typeface="ＭＳ Ｐゴシック" panose="020B0600070205080204" pitchFamily="34" charset="-128"/>
              </a:rPr>
              <a:t> Schritte des Qualitätszyklus stehen den Schulen Unterstützungsangebote zur Verfügung. </a:t>
            </a:r>
          </a:p>
          <a:p>
            <a:pPr>
              <a:spcBef>
                <a:spcPts val="600"/>
              </a:spcBef>
            </a:pPr>
            <a:endParaRPr lang="de-DE" altLang="de-DE" baseline="0" dirty="0" smtClean="0">
              <a:ea typeface="ＭＳ Ｐゴシック" panose="020B0600070205080204" pitchFamily="34" charset="-128"/>
            </a:endParaRPr>
          </a:p>
          <a:p>
            <a:pPr>
              <a:spcBef>
                <a:spcPts val="600"/>
              </a:spcBef>
            </a:pPr>
            <a:r>
              <a:rPr lang="de-DE" altLang="de-DE" baseline="0" dirty="0" smtClean="0">
                <a:ea typeface="ＭＳ Ｐゴシック" panose="020B0600070205080204" pitchFamily="34" charset="-128"/>
              </a:rPr>
              <a:t>Der </a:t>
            </a:r>
            <a:r>
              <a:rPr lang="de-DE" altLang="de-DE" baseline="0" dirty="0" err="1" smtClean="0">
                <a:ea typeface="ＭＳ Ｐゴシック" panose="020B0600070205080204" pitchFamily="34" charset="-128"/>
              </a:rPr>
              <a:t>RdErl</a:t>
            </a:r>
            <a:r>
              <a:rPr lang="de-DE" altLang="de-DE" baseline="0" dirty="0" smtClean="0">
                <a:ea typeface="ＭＳ Ｐゴシック" panose="020B0600070205080204" pitchFamily="34" charset="-128"/>
              </a:rPr>
              <a:t>. „Schulinspektionen in Niedersachsen“ sieht nach Nr. 5 Abs. 3 vor, dass die allgemein bildenden Schulen zur Unterstützung ihrer Qualitätsentwicklung auf Antrag mit der NLSchB Absprachen über Entwicklungsziele und deren Umsetzung treffen können. Die Einladung zum Gespräch zielt auf die Wahrnehmung der Arbeit der Schule und das Angebot der Begleitung durch gemeinsame Reflexion des geplanten Vorgehens und der Unterstützungsmöglichkeiten durch das Beratungs- und Unterstützungssystem (B&amp;U) der NLSchB. Darüber hinaus bietet die NLSchB Absprachen über Entwicklungsziele auf Wunsch der Schule auch unabhängig von Schulinspektionen an.</a:t>
            </a:r>
          </a:p>
          <a:p>
            <a:pPr>
              <a:spcBef>
                <a:spcPts val="600"/>
              </a:spcBef>
            </a:pPr>
            <a:endParaRPr lang="de-DE" altLang="de-DE" baseline="0" dirty="0" smtClean="0">
              <a:ea typeface="ＭＳ Ｐゴシック" panose="020B0600070205080204" pitchFamily="34" charset="-128"/>
            </a:endParaRPr>
          </a:p>
          <a:p>
            <a:pPr>
              <a:spcBef>
                <a:spcPts val="600"/>
              </a:spcBef>
            </a:pPr>
            <a:r>
              <a:rPr lang="de-DE" altLang="de-DE" baseline="0" dirty="0" smtClean="0">
                <a:ea typeface="ＭＳ Ｐゴシック" panose="020B0600070205080204" pitchFamily="34" charset="-128"/>
              </a:rPr>
              <a:t>Das dargestellte Muster kann auch zur Dokumentation der Absprachen innerhalb der Schule verwendet werden. Es bietet sich an, für jedes Entwicklungsziel nicht nur die Verbesserungsmaßnahmen sondern auch Prüfkriterien und die Form der Überprüfung zu vereinbaren. In der Maßnahmenplanung werden anschließend Realisierungsschritte, Zuständigkeiten und Zeitpunkte festgelegt. Darüber hinaus stellt sich die Frage, ob und ggf. welche externe Unterstützung angefragt wird. Hilfreich kann weiterhin die Einplanung von Bilanzierungskonferenzen sein.</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2009957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xfrm>
            <a:off x="535358" y="4415530"/>
            <a:ext cx="5939685" cy="4683137"/>
          </a:xfrm>
          <a:noFill/>
        </p:spPr>
        <p:txBody>
          <a:bodyPr/>
          <a:lstStyle/>
          <a:p>
            <a:pPr>
              <a:spcBef>
                <a:spcPts val="600"/>
              </a:spcBef>
            </a:pPr>
            <a:r>
              <a:rPr lang="de-DE" altLang="de-DE" dirty="0" smtClean="0">
                <a:ea typeface="ＭＳ Ｐゴシック" panose="020B0600070205080204" pitchFamily="34" charset="-128"/>
              </a:rPr>
              <a:t>Die Beratung und Unterstützung der Schulen ist eine wesentliche Aufgabe</a:t>
            </a:r>
            <a:r>
              <a:rPr lang="de-DE" altLang="de-DE" baseline="0" dirty="0" smtClean="0">
                <a:ea typeface="ＭＳ Ｐゴシック" panose="020B0600070205080204" pitchFamily="34" charset="-128"/>
              </a:rPr>
              <a:t> der Schulaufsicht durch die Niedersächsische Landesschulbehörde. Das Onlineportal B&amp;U stellt unter </a:t>
            </a:r>
            <a:br>
              <a:rPr lang="de-DE" altLang="de-DE" baseline="0" dirty="0" smtClean="0">
                <a:ea typeface="ＭＳ Ｐゴシック" panose="020B0600070205080204" pitchFamily="34" charset="-128"/>
              </a:rPr>
            </a:br>
            <a:r>
              <a:rPr lang="de-DE" altLang="de-DE" baseline="0" dirty="0" smtClean="0">
                <a:ea typeface="ＭＳ Ｐゴシック" panose="020B0600070205080204" pitchFamily="34" charset="-128"/>
              </a:rPr>
              <a:t>http://www.landesschulbehoerde-niedersachsen.de/bu/schulen umfangreiche Angebote vor, welche die Schulen ihren Bedürfnissen entsprechend in Anspruch nehmen können. </a:t>
            </a:r>
          </a:p>
          <a:p>
            <a:pPr>
              <a:spcBef>
                <a:spcPts val="600"/>
              </a:spcBef>
            </a:pPr>
            <a:endParaRPr lang="de-DE" altLang="de-DE" baseline="0" dirty="0" smtClean="0">
              <a:ea typeface="ＭＳ Ｐゴシック" panose="020B0600070205080204" pitchFamily="34" charset="-128"/>
            </a:endParaRPr>
          </a:p>
          <a:p>
            <a:pPr>
              <a:spcBef>
                <a:spcPts val="600"/>
              </a:spcBef>
            </a:pPr>
            <a:r>
              <a:rPr lang="de-DE" altLang="de-DE" baseline="0" dirty="0" smtClean="0">
                <a:ea typeface="ＭＳ Ｐゴシック" panose="020B0600070205080204" pitchFamily="34" charset="-128"/>
              </a:rPr>
              <a:t>Auch das Niedersächsische Landesinstitut für schulische Qualitätsentwicklung unterstützt Schulen, Studienseminare und Schulbehörden. Unter der web-Adresse www.nlq.nibis.de findet sich eine Gesamtsicht der Angebote .</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3646322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xfrm>
            <a:off x="535358" y="4415530"/>
            <a:ext cx="5939685" cy="4683137"/>
          </a:xfrm>
          <a:noFill/>
        </p:spPr>
        <p:txBody>
          <a:bodyPr/>
          <a:lstStyle/>
          <a:p>
            <a:pPr>
              <a:spcBef>
                <a:spcPts val="600"/>
              </a:spcBef>
            </a:pPr>
            <a:r>
              <a:rPr lang="de-DE" altLang="de-DE" dirty="0" smtClean="0">
                <a:ea typeface="ＭＳ Ｐゴシック" panose="020B0600070205080204" pitchFamily="34" charset="-128"/>
              </a:rPr>
              <a:t>Die interne Evaluation ist das zentrale Verfahren zur Einschätzung der</a:t>
            </a:r>
            <a:r>
              <a:rPr lang="de-DE" altLang="de-DE" baseline="0" dirty="0" smtClean="0">
                <a:ea typeface="ＭＳ Ｐゴシック" panose="020B0600070205080204" pitchFamily="34" charset="-128"/>
              </a:rPr>
              <a:t> Qualitätsentwicklung. </a:t>
            </a:r>
            <a:r>
              <a:rPr lang="de-DE" altLang="de-DE" dirty="0" smtClean="0">
                <a:ea typeface="ＭＳ Ｐゴシック" panose="020B0600070205080204" pitchFamily="34" charset="-128"/>
              </a:rPr>
              <a:t>Die interne Evaluation ermöglicht der Schule, Erkenntnisse über ihren Entwicklungsstand und den Erfolg der eigenen Arbeit zu gewinnen: Vorhandene Daten und Informationen, z. B. aus individuellen Rückmeldungen, Selbstbeobachtungen, Hospitationen oder aus externen Evaluationen werden systematisch ausgewertet und für die weitere Arbeit genutzt. </a:t>
            </a:r>
          </a:p>
          <a:p>
            <a:pPr>
              <a:spcBef>
                <a:spcPts val="600"/>
              </a:spcBef>
            </a:pPr>
            <a:endParaRPr lang="de-DE" altLang="de-DE" dirty="0" smtClean="0">
              <a:ea typeface="ＭＳ Ｐゴシック" panose="020B0600070205080204" pitchFamily="34" charset="-128"/>
            </a:endParaRPr>
          </a:p>
          <a:p>
            <a:pPr>
              <a:spcBef>
                <a:spcPts val="600"/>
              </a:spcBef>
            </a:pPr>
            <a:r>
              <a:rPr lang="de-DE" altLang="de-DE" dirty="0" smtClean="0">
                <a:ea typeface="ＭＳ Ｐゴシック" panose="020B0600070205080204" pitchFamily="34" charset="-128"/>
              </a:rPr>
              <a:t>In §32</a:t>
            </a:r>
            <a:r>
              <a:rPr lang="de-DE" altLang="de-DE" baseline="0" dirty="0" smtClean="0">
                <a:ea typeface="ＭＳ Ｐゴシック" panose="020B0600070205080204" pitchFamily="34" charset="-128"/>
              </a:rPr>
              <a:t> Abs.3 </a:t>
            </a:r>
            <a:r>
              <a:rPr lang="de-DE" altLang="de-DE" baseline="0" dirty="0" err="1" smtClean="0">
                <a:ea typeface="ＭＳ Ｐゴシック" panose="020B0600070205080204" pitchFamily="34" charset="-128"/>
              </a:rPr>
              <a:t>NSchG</a:t>
            </a:r>
            <a:r>
              <a:rPr lang="de-DE" altLang="de-DE" baseline="0" dirty="0" smtClean="0">
                <a:ea typeface="ＭＳ Ｐゴシック" panose="020B0600070205080204" pitchFamily="34" charset="-128"/>
              </a:rPr>
              <a:t> ist festgelegt, dass die Schule den </a:t>
            </a:r>
            <a:r>
              <a:rPr lang="de-DE" altLang="de-DE" dirty="0" smtClean="0">
                <a:ea typeface="ＭＳ Ｐゴシック" panose="020B0600070205080204" pitchFamily="34" charset="-128"/>
              </a:rPr>
              <a:t>Erfolg ihrer Arbeit jährlich überprüft.</a:t>
            </a:r>
            <a:r>
              <a:rPr lang="de-DE" altLang="de-DE" baseline="0" dirty="0" smtClean="0">
                <a:ea typeface="ＭＳ Ｐゴシック" panose="020B0600070205080204" pitchFamily="34" charset="-128"/>
              </a:rPr>
              <a:t> </a:t>
            </a:r>
            <a:r>
              <a:rPr lang="de-DE" altLang="de-DE" dirty="0" smtClean="0">
                <a:ea typeface="ＭＳ Ｐゴシック" panose="020B0600070205080204" pitchFamily="34" charset="-128"/>
              </a:rPr>
              <a:t>Nach §38 a Abs. 3 entscheidet der Schulvorstand über die Grundsätze für die jährliche Überprüfung der Arbeit der Schule. Auf welche Weise  und mit welchen Instrumenten die Schule die jährliche Überprüfung durchführt, ist in ihre Eigenverantwortung gelegt. </a:t>
            </a:r>
          </a:p>
          <a:p>
            <a:pPr>
              <a:spcBef>
                <a:spcPts val="600"/>
              </a:spcBef>
            </a:pPr>
            <a:endParaRPr lang="de-DE" altLang="de-DE" dirty="0" smtClean="0">
              <a:ea typeface="ＭＳ Ｐゴシック" panose="020B0600070205080204" pitchFamily="34" charset="-128"/>
            </a:endParaRPr>
          </a:p>
          <a:p>
            <a:pPr>
              <a:spcBef>
                <a:spcPts val="600"/>
              </a:spcBef>
            </a:pPr>
            <a:r>
              <a:rPr lang="de-DE" altLang="de-DE" dirty="0" smtClean="0">
                <a:ea typeface="ＭＳ Ｐゴシック" panose="020B0600070205080204" pitchFamily="34" charset="-128"/>
              </a:rPr>
              <a:t>Die</a:t>
            </a:r>
            <a:r>
              <a:rPr lang="de-DE" altLang="de-DE" baseline="0" dirty="0" smtClean="0">
                <a:ea typeface="ＭＳ Ｐゴシック" panose="020B0600070205080204" pitchFamily="34" charset="-128"/>
              </a:rPr>
              <a:t> Schulen können sowohl selbst passgenaue Instrumente und Verfahren entwickeln als auch auf die Angebote des NLQ zugreifen. Mit </a:t>
            </a:r>
            <a:r>
              <a:rPr lang="de-DE" altLang="de-DE" dirty="0" smtClean="0">
                <a:ea typeface="ＭＳ Ｐゴシック" panose="020B0600070205080204" pitchFamily="34" charset="-128"/>
              </a:rPr>
              <a:t>dem „Portal Interne Evaluation“ ist auf dem Niedersächsischen Bildungsserver ein Portal eingerichtet, auf dem Informationen, Instrumente</a:t>
            </a:r>
            <a:r>
              <a:rPr lang="de-DE" altLang="de-DE" baseline="0" dirty="0" smtClean="0">
                <a:ea typeface="ＭＳ Ｐゴシック" panose="020B0600070205080204" pitchFamily="34" charset="-128"/>
              </a:rPr>
              <a:t> und </a:t>
            </a:r>
            <a:r>
              <a:rPr lang="de-DE" altLang="de-DE" dirty="0" smtClean="0">
                <a:ea typeface="ＭＳ Ｐゴシック" panose="020B0600070205080204" pitchFamily="34" charset="-128"/>
              </a:rPr>
              <a:t>Unterstützungsleistungen für interne Evaluationen vorgehalten werden. So stehen mit dem Unterrichtsbeobachtungsbogen sowie der web-basierten Fassung von</a:t>
            </a:r>
            <a:r>
              <a:rPr lang="de-DE" altLang="de-DE" baseline="0" dirty="0" smtClean="0">
                <a:ea typeface="ＭＳ Ｐゴシック" panose="020B0600070205080204" pitchFamily="34" charset="-128"/>
              </a:rPr>
              <a:t> QES (Qualitätseinschätzung in Schulen) die von der Schulinspektion verwendeten Instrumente auch für die interne Evaluation zur Verfügung. Weiterhin werden sowohl fertige Befragungsbögen angeboten als auch die Möglichkeit, für eigene Fragestellungen Bögen erstellen und automatisiert auswerten zu lassen. </a:t>
            </a:r>
            <a:endParaRPr lang="de-DE" altLang="de-DE" dirty="0" smtClean="0">
              <a:ea typeface="ＭＳ Ｐゴシック" panose="020B0600070205080204" pitchFamily="34" charset="-128"/>
            </a:endParaRPr>
          </a:p>
          <a:p>
            <a:pPr>
              <a:spcBef>
                <a:spcPts val="600"/>
              </a:spcBef>
            </a:pP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3011560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xfrm>
            <a:off x="535358" y="4415530"/>
            <a:ext cx="5939685" cy="4683137"/>
          </a:xfrm>
          <a:noFill/>
        </p:spPr>
        <p:txBody>
          <a:bodyPr/>
          <a:lstStyle/>
          <a:p>
            <a:r>
              <a:rPr lang="de-DE" altLang="de-DE" dirty="0" smtClean="0">
                <a:ea typeface="ＭＳ Ｐゴシック" panose="020B0600070205080204" pitchFamily="34" charset="-128"/>
              </a:rPr>
              <a:t>Externe Evaluationen tragen dazu bei, die interne Bestandsaufnahme </a:t>
            </a:r>
            <a:r>
              <a:rPr lang="de-DE" altLang="de-DE" baseline="0" dirty="0" smtClean="0">
                <a:ea typeface="ＭＳ Ｐゴシック" panose="020B0600070205080204" pitchFamily="34" charset="-128"/>
              </a:rPr>
              <a:t>durch eine Außensicht auf die Schule abzusichern. Niedersachsen stellt den Schulen durch drei unterschiedliche Verfahren eine Datengrundlage für Entwicklungsprozesse zur Verfügung:</a:t>
            </a:r>
          </a:p>
          <a:p>
            <a:pPr marL="0" marR="0" indent="0" algn="l" defTabSz="914400" rtl="0" eaLnBrk="0" fontAlgn="base" latinLnBrk="0" hangingPunct="0">
              <a:lnSpc>
                <a:spcPct val="100000"/>
              </a:lnSpc>
              <a:spcBef>
                <a:spcPct val="30000"/>
              </a:spcBef>
              <a:spcAft>
                <a:spcPct val="0"/>
              </a:spcAft>
              <a:buClrTx/>
              <a:buSzTx/>
              <a:buFontTx/>
              <a:buNone/>
              <a:tabLst/>
              <a:defRPr/>
            </a:pPr>
            <a:r>
              <a:rPr lang="de-DE" altLang="de-DE" b="1" baseline="0" dirty="0" smtClean="0">
                <a:ea typeface="ＭＳ Ｐゴシック" panose="020B0600070205080204" pitchFamily="34" charset="-128"/>
              </a:rPr>
              <a:t>Zentrale Abschlussarbeiten </a:t>
            </a:r>
            <a:r>
              <a:rPr lang="de-DE" altLang="de-DE" b="0" baseline="0" dirty="0" smtClean="0">
                <a:ea typeface="ＭＳ Ｐゴシック" panose="020B0600070205080204" pitchFamily="34" charset="-128"/>
              </a:rPr>
              <a:t>haben </a:t>
            </a:r>
            <a:r>
              <a:rPr lang="de-DE" altLang="de-DE" baseline="0" dirty="0" smtClean="0">
                <a:ea typeface="ＭＳ Ｐゴシック" panose="020B0600070205080204" pitchFamily="34" charset="-128"/>
              </a:rPr>
              <a:t>eine wichtige Orientierungsfunktion für die Schulen, </a:t>
            </a:r>
            <a:r>
              <a:rPr lang="de-DE" sz="1200" kern="1200" dirty="0" smtClean="0">
                <a:solidFill>
                  <a:schemeClr val="tx1"/>
                </a:solidFill>
                <a:effectLst/>
                <a:latin typeface="Times New Roman" pitchFamily="18" charset="0"/>
                <a:ea typeface="ＭＳ Ｐゴシック" charset="-128"/>
                <a:cs typeface="ＭＳ Ｐゴシック" charset="-128"/>
              </a:rPr>
              <a:t>indem sie Aussagen zu den Leistungsergebnissen in einer Klasse und Schule im Vergleich mit einer </a:t>
            </a:r>
            <a:r>
              <a:rPr lang="de-DE" sz="1200" kern="1200" dirty="0" err="1" smtClean="0">
                <a:solidFill>
                  <a:schemeClr val="tx1"/>
                </a:solidFill>
                <a:effectLst/>
                <a:latin typeface="Times New Roman" pitchFamily="18" charset="0"/>
                <a:ea typeface="ＭＳ Ｐゴシック" charset="-128"/>
                <a:cs typeface="ＭＳ Ｐゴシック" charset="-128"/>
              </a:rPr>
              <a:t>Sachnorm</a:t>
            </a:r>
            <a:r>
              <a:rPr lang="de-DE" sz="1200" kern="1200" dirty="0" smtClean="0">
                <a:solidFill>
                  <a:schemeClr val="tx1"/>
                </a:solidFill>
                <a:effectLst/>
                <a:latin typeface="Times New Roman" pitchFamily="18" charset="0"/>
                <a:ea typeface="ＭＳ Ｐゴシック" charset="-128"/>
                <a:cs typeface="ＭＳ Ｐゴシック" charset="-128"/>
              </a:rPr>
              <a:t>, nämlich den Erwartungen des Landes auf der Grundlage der Kerncurricula, und den Landesergebnissen machen. Zugleich können die verwendeten Aufgaben und Aufgabenformate der zentralen Prüfungen Anlass sein, in einer Fachkonferenz über die eigene Unterrichtsarbeit, die Aufgabenkultur der Schule, das Fachcurriculum und Lehr-Lernarrangements nachzudenken. </a:t>
            </a:r>
          </a:p>
          <a:p>
            <a:pPr marL="0" marR="0" indent="0" algn="l" defTabSz="914400" rtl="0" eaLnBrk="0" fontAlgn="base" latinLnBrk="0" hangingPunct="0">
              <a:lnSpc>
                <a:spcPct val="100000"/>
              </a:lnSpc>
              <a:spcBef>
                <a:spcPct val="30000"/>
              </a:spcBef>
              <a:spcAft>
                <a:spcPct val="0"/>
              </a:spcAft>
              <a:buClrTx/>
              <a:buSzTx/>
              <a:buFontTx/>
              <a:buNone/>
              <a:tabLst/>
              <a:defRPr/>
            </a:pPr>
            <a:r>
              <a:rPr lang="de-DE" altLang="de-DE" b="1" baseline="0" dirty="0" smtClean="0">
                <a:ea typeface="ＭＳ Ｐゴシック" panose="020B0600070205080204" pitchFamily="34" charset="-128"/>
              </a:rPr>
              <a:t>Vergleichsarbeiten </a:t>
            </a:r>
            <a:r>
              <a:rPr lang="de-DE" sz="1200" kern="1200" dirty="0" smtClean="0">
                <a:solidFill>
                  <a:schemeClr val="tx1"/>
                </a:solidFill>
                <a:effectLst/>
                <a:latin typeface="Times New Roman" pitchFamily="18" charset="0"/>
                <a:ea typeface="ＭＳ Ｐゴシック" charset="-128"/>
                <a:cs typeface="ＭＳ Ｐゴシック" charset="-128"/>
              </a:rPr>
              <a:t>liefern differenzierte Informationen,</a:t>
            </a:r>
            <a:r>
              <a:rPr lang="de-DE" sz="1200" kern="1200" baseline="0" dirty="0" smtClean="0">
                <a:solidFill>
                  <a:schemeClr val="tx1"/>
                </a:solidFill>
                <a:effectLst/>
                <a:latin typeface="Times New Roman" pitchFamily="18" charset="0"/>
                <a:ea typeface="ＭＳ Ｐゴシック" charset="-128"/>
                <a:cs typeface="ＭＳ Ｐゴシック" charset="-128"/>
              </a:rPr>
              <a:t> </a:t>
            </a:r>
            <a:r>
              <a:rPr lang="de-DE" sz="1200" kern="1200" dirty="0" smtClean="0">
                <a:solidFill>
                  <a:schemeClr val="tx1"/>
                </a:solidFill>
                <a:effectLst/>
                <a:latin typeface="Times New Roman" pitchFamily="18" charset="0"/>
                <a:ea typeface="ＭＳ Ｐゴシック" charset="-128"/>
                <a:cs typeface="ＭＳ Ｐゴシック" charset="-128"/>
              </a:rPr>
              <a:t>über welche Kompetenzen die Schülerinnen und Schüler bereits verfügen, worauf im Unterricht genauer eingegangen werden sollte und in welchen Bereichen gegebenenfalls besondere Förderung angebracht ist. Neben den Ergebnissen auf der Klassenebene können auch Vergleiche mit Ergebnissen der Parallelklassen Anlässe für den kollegialen Austausch und die Zusammenarbeit bieten. Bei Vergleichsarbeiten</a:t>
            </a:r>
            <a:r>
              <a:rPr lang="de-DE" sz="1200" kern="1200" baseline="0" dirty="0" smtClean="0">
                <a:solidFill>
                  <a:schemeClr val="tx1"/>
                </a:solidFill>
                <a:effectLst/>
                <a:latin typeface="Times New Roman" pitchFamily="18" charset="0"/>
                <a:ea typeface="ＭＳ Ｐゴシック" charset="-128"/>
                <a:cs typeface="ＭＳ Ｐゴシック" charset="-128"/>
              </a:rPr>
              <a:t> stehen nicht die Ergebnisse im Mittelpunkt, sondern die Weiterarbeit mit den Ergebnissen.</a:t>
            </a:r>
          </a:p>
          <a:p>
            <a:pPr marL="0" marR="0" indent="0" algn="l" defTabSz="914400" rtl="0" eaLnBrk="0" fontAlgn="base" latinLnBrk="0" hangingPunct="0">
              <a:lnSpc>
                <a:spcPct val="100000"/>
              </a:lnSpc>
              <a:spcBef>
                <a:spcPct val="30000"/>
              </a:spcBef>
              <a:spcAft>
                <a:spcPct val="0"/>
              </a:spcAft>
              <a:buClrTx/>
              <a:buSzTx/>
              <a:buFontTx/>
              <a:buNone/>
              <a:tabLst/>
              <a:defRPr/>
            </a:pPr>
            <a:r>
              <a:rPr lang="de-DE" altLang="de-DE" b="1" baseline="0" dirty="0" smtClean="0">
                <a:ea typeface="ＭＳ Ｐゴシック" panose="020B0600070205080204" pitchFamily="34" charset="-128"/>
              </a:rPr>
              <a:t>Schulinspektionen</a:t>
            </a:r>
            <a:r>
              <a:rPr lang="de-DE" altLang="de-DE" baseline="0" dirty="0" smtClean="0">
                <a:ea typeface="ＭＳ Ｐゴシック" panose="020B0600070205080204" pitchFamily="34" charset="-128"/>
              </a:rPr>
              <a:t> haben für die Schulen vorrangig eine Entwicklungsfunktion. Hierzu erfolgen Fremdeinschätzungen zur Qualität des Unterrichts und zur Qualität besonders wichtiger schulischer Prozesse. Mit der Unterrichtsbeobachtung wird für die Schulen ein differenziertes Bild der Unterrichtsprozesse erstellt. Durch den dialogischen Ansatz bei der Einschätzung der Prozesse sollen die Schulen darin gestärkt werden, ihre Ergebnisse valide einzuschätzen und hierauf aufbauend Entwicklungsprozesse in Gang zu setzen.</a:t>
            </a:r>
          </a:p>
          <a:p>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2620379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Weitere Informationen zum Thema</a:t>
            </a:r>
            <a:r>
              <a:rPr lang="de-DE" baseline="0" dirty="0" smtClean="0"/>
              <a:t> Bildungsregionen können dem </a:t>
            </a:r>
            <a:r>
              <a:rPr lang="de-DE" i="1" dirty="0" smtClean="0"/>
              <a:t>Rahmenkonzept für Bildungsregionen in Niedersachsen</a:t>
            </a:r>
            <a:r>
              <a:rPr lang="de-DE" i="1" baseline="0" dirty="0" smtClean="0"/>
              <a:t> </a:t>
            </a:r>
            <a:r>
              <a:rPr lang="de-DE" baseline="0" dirty="0" smtClean="0"/>
              <a:t>entnommen werden. Dieses finden sich auf der Internetseite des Niedersächsischen Kultusministeriums unter www.mk.niedersachsen.de&gt;Aktuelles&gt;Presseinformationen.</a:t>
            </a:r>
            <a:endParaRPr lang="de-DE" dirty="0"/>
          </a:p>
        </p:txBody>
      </p:sp>
      <p:sp>
        <p:nvSpPr>
          <p:cNvPr id="4" name="Foliennummernplatzhalter 3"/>
          <p:cNvSpPr>
            <a:spLocks noGrp="1"/>
          </p:cNvSpPr>
          <p:nvPr>
            <p:ph type="sldNum" sz="quarter" idx="10"/>
          </p:nvPr>
        </p:nvSpPr>
        <p:spPr/>
        <p:txBody>
          <a:bodyPr/>
          <a:lstStyle/>
          <a:p>
            <a:fld id="{EA4AF025-8AB7-44D8-A945-55F8065BA529}" type="slidenum">
              <a:rPr lang="de-DE" altLang="de-DE" smtClean="0"/>
              <a:pPr/>
              <a:t>12</a:t>
            </a:fld>
            <a:endParaRPr lang="de-DE" altLang="de-DE"/>
          </a:p>
        </p:txBody>
      </p:sp>
    </p:spTree>
    <p:extLst>
      <p:ext uri="{BB962C8B-B14F-4D97-AF65-F5344CB8AC3E}">
        <p14:creationId xmlns:p14="http://schemas.microsoft.com/office/powerpoint/2010/main" val="1791749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a:ln/>
        </p:spPr>
      </p:sp>
      <p:sp>
        <p:nvSpPr>
          <p:cNvPr id="3" name="Notizenplatzhalter 2"/>
          <p:cNvSpPr>
            <a:spLocks noGrp="1"/>
          </p:cNvSpPr>
          <p:nvPr>
            <p:ph type="body" idx="1"/>
          </p:nvPr>
        </p:nvSpPr>
        <p:spPr>
          <a:xfrm>
            <a:off x="535358" y="4311460"/>
            <a:ext cx="6016632" cy="4519599"/>
          </a:xfrm>
          <a:noFill/>
        </p:spPr>
        <p:txBody>
          <a:bodyPr lIns="90875" tIns="45437" rIns="90875" bIns="45437"/>
          <a:lstStyle/>
          <a:p>
            <a:endParaRPr lang="de-DE" altLang="de-DE" dirty="0" smtClean="0">
              <a:latin typeface="Calibri" panose="020F0502020204030204" pitchFamily="34" charset="0"/>
              <a:ea typeface="ＭＳ Ｐゴシック" panose="020B0600070205080204" pitchFamily="34" charset="-128"/>
            </a:endParaRPr>
          </a:p>
        </p:txBody>
      </p:sp>
      <p:sp>
        <p:nvSpPr>
          <p:cNvPr id="107524" name="Foliennummernplatzhalter 3"/>
          <p:cNvSpPr txBox="1">
            <a:spLocks noGrp="1"/>
          </p:cNvSpPr>
          <p:nvPr/>
        </p:nvSpPr>
        <p:spPr bwMode="auto">
          <a:xfrm>
            <a:off x="3971796" y="8831059"/>
            <a:ext cx="3038604" cy="46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875" tIns="45437" rIns="90875" bIns="45437" anchor="b"/>
          <a:lstStyle>
            <a:lvl1pPr defTabSz="908050" eaLnBrk="0" hangingPunct="0">
              <a:defRPr sz="2400">
                <a:solidFill>
                  <a:schemeClr val="tx1"/>
                </a:solidFill>
                <a:latin typeface="Arial" panose="020B0604020202020204" pitchFamily="34" charset="0"/>
                <a:ea typeface="ＭＳ Ｐゴシック" panose="020B0600070205080204" pitchFamily="34" charset="-128"/>
              </a:defRPr>
            </a:lvl1pPr>
            <a:lvl2pPr marL="711200" indent="-273050" defTabSz="908050" eaLnBrk="0" hangingPunct="0">
              <a:defRPr sz="2400">
                <a:solidFill>
                  <a:schemeClr val="tx1"/>
                </a:solidFill>
                <a:latin typeface="Arial" panose="020B0604020202020204" pitchFamily="34" charset="0"/>
                <a:ea typeface="ＭＳ Ｐゴシック" panose="020B0600070205080204" pitchFamily="34" charset="-128"/>
              </a:defRPr>
            </a:lvl2pPr>
            <a:lvl3pPr marL="1093788" indent="-219075" defTabSz="908050" eaLnBrk="0" hangingPunct="0">
              <a:defRPr sz="2400">
                <a:solidFill>
                  <a:schemeClr val="tx1"/>
                </a:solidFill>
                <a:latin typeface="Arial" panose="020B0604020202020204" pitchFamily="34" charset="0"/>
                <a:ea typeface="ＭＳ Ｐゴシック" panose="020B0600070205080204" pitchFamily="34" charset="-128"/>
              </a:defRPr>
            </a:lvl3pPr>
            <a:lvl4pPr marL="1531938" indent="-219075" defTabSz="908050" eaLnBrk="0" hangingPunct="0">
              <a:defRPr sz="2400">
                <a:solidFill>
                  <a:schemeClr val="tx1"/>
                </a:solidFill>
                <a:latin typeface="Arial" panose="020B0604020202020204" pitchFamily="34" charset="0"/>
                <a:ea typeface="ＭＳ Ｐゴシック" panose="020B0600070205080204" pitchFamily="34" charset="-128"/>
              </a:defRPr>
            </a:lvl4pPr>
            <a:lvl5pPr marL="1970088" indent="-219075" defTabSz="908050" eaLnBrk="0" hangingPunct="0">
              <a:defRPr sz="2400">
                <a:solidFill>
                  <a:schemeClr val="tx1"/>
                </a:solidFill>
                <a:latin typeface="Arial" panose="020B0604020202020204" pitchFamily="34" charset="0"/>
                <a:ea typeface="ＭＳ Ｐゴシック" panose="020B0600070205080204" pitchFamily="34" charset="-128"/>
              </a:defRPr>
            </a:lvl5pPr>
            <a:lvl6pPr marL="2427288" indent="-219075" defTabSz="9080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884488" indent="-219075" defTabSz="9080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341688" indent="-219075" defTabSz="9080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798888" indent="-219075" defTabSz="9080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01F90A7A-120C-4D72-8FDC-CDF1270F510C}" type="slidenum">
              <a:rPr lang="de-DE" altLang="de-DE" sz="1100">
                <a:latin typeface="Times New Roman" panose="02020603050405020304" pitchFamily="18" charset="0"/>
              </a:rPr>
              <a:pPr algn="r"/>
              <a:t>13</a:t>
            </a:fld>
            <a:endParaRPr lang="de-DE" altLang="de-DE" sz="1100">
              <a:latin typeface="Times New Roman" panose="02020603050405020304" pitchFamily="18" charset="0"/>
            </a:endParaRPr>
          </a:p>
        </p:txBody>
      </p:sp>
    </p:spTree>
    <p:extLst>
      <p:ext uri="{BB962C8B-B14F-4D97-AF65-F5344CB8AC3E}">
        <p14:creationId xmlns:p14="http://schemas.microsoft.com/office/powerpoint/2010/main" val="276897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Im Folgenden werden die Leitgedanken</a:t>
            </a:r>
            <a:r>
              <a:rPr lang="de-DE" baseline="0" dirty="0" smtClean="0"/>
              <a:t> und intendierten inhaltlichen Akzentuierungen vorgestellt, die zur vorliegenden Struktur und Ausgestaltung des </a:t>
            </a:r>
            <a:r>
              <a:rPr lang="de-DE" dirty="0" smtClean="0"/>
              <a:t>Orientierungsrahmens Schulqualität in Niedersachsen geführt haben. Im</a:t>
            </a:r>
            <a:r>
              <a:rPr lang="de-DE" baseline="0" dirty="0" smtClean="0"/>
              <a:t> Anschluss wird aufgezeigt, inwiefern die Qualitätsmerkmale des Orientierungsrahmens Schulqualität Grundlage für die Schulinspektion sind.</a:t>
            </a:r>
            <a:endParaRPr lang="de-DE" dirty="0"/>
          </a:p>
        </p:txBody>
      </p:sp>
      <p:sp>
        <p:nvSpPr>
          <p:cNvPr id="4" name="Foliennummernplatzhalter 3"/>
          <p:cNvSpPr>
            <a:spLocks noGrp="1"/>
          </p:cNvSpPr>
          <p:nvPr>
            <p:ph type="sldNum" sz="quarter" idx="10"/>
          </p:nvPr>
        </p:nvSpPr>
        <p:spPr/>
        <p:txBody>
          <a:bodyPr/>
          <a:lstStyle/>
          <a:p>
            <a:fld id="{EA4AF025-8AB7-44D8-A945-55F8065BA529}" type="slidenum">
              <a:rPr lang="de-DE" altLang="de-DE" smtClean="0"/>
              <a:pPr/>
              <a:t>14</a:t>
            </a:fld>
            <a:endParaRPr lang="de-DE" altLang="de-DE"/>
          </a:p>
        </p:txBody>
      </p:sp>
    </p:spTree>
    <p:extLst>
      <p:ext uri="{BB962C8B-B14F-4D97-AF65-F5344CB8AC3E}">
        <p14:creationId xmlns:p14="http://schemas.microsoft.com/office/powerpoint/2010/main" val="3575822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xfrm>
            <a:off x="535358" y="4415530"/>
            <a:ext cx="5939685" cy="4683137"/>
          </a:xfrm>
          <a:noFill/>
        </p:spPr>
        <p:txBody>
          <a:bodyPr/>
          <a:lstStyle/>
          <a:p>
            <a:pPr eaLnBrk="0" hangingPunct="0">
              <a:spcBef>
                <a:spcPts val="600"/>
              </a:spcBef>
              <a:buFont typeface="Wingdings" panose="05000000000000000000" pitchFamily="2" charset="2"/>
              <a:buNone/>
            </a:pPr>
            <a:r>
              <a:rPr lang="de-DE" altLang="de-DE" sz="1200" dirty="0" smtClean="0">
                <a:latin typeface="Times New Roman" panose="02020603050405020304" pitchFamily="18" charset="0"/>
                <a:ea typeface="ＭＳ Ｐゴシック" panose="020B0600070205080204" pitchFamily="34" charset="-128"/>
                <a:cs typeface="Times New Roman" panose="02020603050405020304" pitchFamily="18" charset="0"/>
              </a:rPr>
              <a:t>Der Orientierungsrahmen Schulqualität in Niedersachsen gestaltet</a:t>
            </a:r>
            <a:r>
              <a:rPr lang="de-DE" altLang="de-DE"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das </a:t>
            </a:r>
            <a:r>
              <a:rPr lang="de-DE" dirty="0" smtClean="0"/>
              <a:t>„Bild guter Schule“ (vgl. Folie</a:t>
            </a:r>
            <a:r>
              <a:rPr lang="de-DE" baseline="0" dirty="0" smtClean="0"/>
              <a:t> 2) durch Beschreibung von Qualitätsmerkmalen aus.</a:t>
            </a:r>
            <a:endParaRPr lang="de-DE" altLang="de-DE" sz="1200" dirty="0" smtClean="0">
              <a:latin typeface="Times New Roman" panose="02020603050405020304" pitchFamily="18" charset="0"/>
              <a:ea typeface="ＭＳ Ｐゴシック" panose="020B0600070205080204" pitchFamily="34" charset="-128"/>
              <a:cs typeface="Times New Roman" panose="02020603050405020304" pitchFamily="18" charset="0"/>
            </a:endParaRPr>
          </a:p>
          <a:p>
            <a:pPr eaLnBrk="0" hangingPunct="0">
              <a:spcBef>
                <a:spcPts val="600"/>
              </a:spcBef>
              <a:buFont typeface="Wingdings" panose="05000000000000000000" pitchFamily="2" charset="2"/>
              <a:buNone/>
            </a:pPr>
            <a:endParaRPr lang="de-DE" altLang="de-DE" sz="1200" dirty="0" smtClean="0">
              <a:latin typeface="Times New Roman" panose="02020603050405020304" pitchFamily="18" charset="0"/>
              <a:ea typeface="ＭＳ Ｐゴシック" panose="020B0600070205080204" pitchFamily="34" charset="-128"/>
              <a:cs typeface="Times New Roman" panose="02020603050405020304" pitchFamily="18" charset="0"/>
            </a:endParaRPr>
          </a:p>
          <a:p>
            <a:pPr eaLnBrk="0" hangingPunct="0">
              <a:spcBef>
                <a:spcPts val="600"/>
              </a:spcBef>
              <a:buFont typeface="Wingdings" panose="05000000000000000000" pitchFamily="2" charset="2"/>
              <a:buNone/>
            </a:pPr>
            <a:r>
              <a:rPr lang="de-DE" altLang="de-DE" sz="1200" dirty="0" smtClean="0">
                <a:latin typeface="Times New Roman" panose="02020603050405020304" pitchFamily="18" charset="0"/>
                <a:ea typeface="ＭＳ Ｐゴシック" panose="020B0600070205080204" pitchFamily="34" charset="-128"/>
                <a:cs typeface="Times New Roman" panose="02020603050405020304" pitchFamily="18" charset="0"/>
              </a:rPr>
              <a:t>Hinweis: </a:t>
            </a:r>
          </a:p>
          <a:p>
            <a:pPr eaLnBrk="0" hangingPunct="0">
              <a:spcBef>
                <a:spcPts val="600"/>
              </a:spcBef>
              <a:buFont typeface="Wingdings" panose="05000000000000000000" pitchFamily="2" charset="2"/>
              <a:buNone/>
            </a:pPr>
            <a:r>
              <a:rPr lang="de-DE" altLang="de-DE" sz="1200" dirty="0" smtClean="0">
                <a:latin typeface="Times New Roman" panose="02020603050405020304" pitchFamily="18" charset="0"/>
                <a:ea typeface="ＭＳ Ｐゴシック" panose="020B0600070205080204" pitchFamily="34" charset="-128"/>
                <a:cs typeface="Times New Roman" panose="02020603050405020304" pitchFamily="18" charset="0"/>
              </a:rPr>
              <a:t>Ziel</a:t>
            </a:r>
            <a:r>
              <a:rPr lang="de-DE" altLang="de-DE"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der Weiterentwicklung war es, </a:t>
            </a:r>
          </a:p>
          <a:p>
            <a:pPr eaLnBrk="0" hangingPunct="0">
              <a:spcBef>
                <a:spcPts val="600"/>
              </a:spcBef>
              <a:buFont typeface="Wingdings" panose="05000000000000000000" pitchFamily="2" charset="2"/>
              <a:buNone/>
            </a:pPr>
            <a:r>
              <a:rPr lang="de-DE" altLang="de-DE"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auf dem Vorhandenen aufzubauen, </a:t>
            </a:r>
          </a:p>
          <a:p>
            <a:pPr eaLnBrk="0" hangingPunct="0">
              <a:spcBef>
                <a:spcPts val="600"/>
              </a:spcBef>
              <a:buFont typeface="Wingdings" panose="05000000000000000000" pitchFamily="2" charset="2"/>
              <a:buNone/>
            </a:pPr>
            <a:r>
              <a:rPr lang="de-DE" altLang="de-DE"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das Bild „guter Schulen“ behutsam neu zu akzentuieren,</a:t>
            </a:r>
          </a:p>
          <a:p>
            <a:pPr eaLnBrk="0" hangingPunct="0">
              <a:spcBef>
                <a:spcPts val="600"/>
              </a:spcBef>
              <a:buFont typeface="Wingdings" panose="05000000000000000000" pitchFamily="2" charset="2"/>
              <a:buNone/>
            </a:pPr>
            <a:r>
              <a:rPr lang="de-DE" altLang="de-DE"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die Darstellung übersichtlicher zu gestalten,</a:t>
            </a:r>
          </a:p>
          <a:p>
            <a:pPr eaLnBrk="0" hangingPunct="0">
              <a:spcBef>
                <a:spcPts val="600"/>
              </a:spcBef>
              <a:buFont typeface="Wingdings" panose="05000000000000000000" pitchFamily="2" charset="2"/>
              <a:buNone/>
            </a:pPr>
            <a:r>
              <a:rPr lang="de-DE" altLang="de-DE"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Wirkungszusammenhänge aufzuzeigen,</a:t>
            </a:r>
          </a:p>
          <a:p>
            <a:pPr eaLnBrk="0" hangingPunct="0">
              <a:spcBef>
                <a:spcPts val="600"/>
              </a:spcBef>
              <a:buFont typeface="Wingdings" panose="05000000000000000000" pitchFamily="2" charset="2"/>
              <a:buNone/>
            </a:pPr>
            <a:r>
              <a:rPr lang="de-DE" altLang="de-DE"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Anforderungen transparent zu formulieren,</a:t>
            </a:r>
          </a:p>
          <a:p>
            <a:pPr eaLnBrk="0" hangingPunct="0">
              <a:spcBef>
                <a:spcPts val="600"/>
              </a:spcBef>
              <a:buFont typeface="Wingdings" panose="05000000000000000000" pitchFamily="2" charset="2"/>
              <a:buNone/>
            </a:pPr>
            <a:r>
              <a:rPr lang="de-DE" altLang="de-DE"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die offene Grundstruktur für eigene Schwerpunktsetzungen durch die Schulen beizubehalten</a:t>
            </a:r>
          </a:p>
          <a:p>
            <a:pPr eaLnBrk="0" hangingPunct="0">
              <a:spcBef>
                <a:spcPts val="600"/>
              </a:spcBef>
              <a:buFont typeface="Wingdings" panose="05000000000000000000" pitchFamily="2" charset="2"/>
              <a:buNone/>
            </a:pPr>
            <a:endParaRPr lang="de-DE" altLang="de-DE"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endParaRPr>
          </a:p>
          <a:p>
            <a:pPr eaLnBrk="0" hangingPunct="0">
              <a:spcBef>
                <a:spcPts val="600"/>
              </a:spcBef>
              <a:buFont typeface="Wingdings" panose="05000000000000000000" pitchFamily="2" charset="2"/>
              <a:buNone/>
            </a:pPr>
            <a:r>
              <a:rPr lang="de-DE" altLang="de-DE"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Die Anzahl der Qualitätsmerkmale wurde von 25 auf 18 reduziert, die Anzahl der Teilmerkmale von 92 auf 54. Dabei wurde inhaltlich jede Anforderung wieder aufgegriffen. Es erfolgte jedoch eine Bündelung und eine neue Zusammenstellung.</a:t>
            </a:r>
          </a:p>
        </p:txBody>
      </p:sp>
    </p:spTree>
    <p:extLst>
      <p:ext uri="{BB962C8B-B14F-4D97-AF65-F5344CB8AC3E}">
        <p14:creationId xmlns:p14="http://schemas.microsoft.com/office/powerpoint/2010/main" val="1992775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xfrm>
            <a:off x="535358" y="4415530"/>
            <a:ext cx="5939685" cy="4683137"/>
          </a:xfrm>
          <a:noFill/>
        </p:spPr>
        <p:txBody>
          <a:bodyPr/>
          <a:lstStyle/>
          <a:p>
            <a:r>
              <a:rPr lang="de-DE" altLang="de-DE" dirty="0" smtClean="0">
                <a:ea typeface="ＭＳ Ｐゴシック" panose="020B0600070205080204" pitchFamily="34" charset="-128"/>
              </a:rPr>
              <a:t>Ergänzender Hinweis:</a:t>
            </a:r>
            <a:r>
              <a:rPr lang="de-DE" altLang="de-DE" baseline="0" dirty="0" smtClean="0">
                <a:ea typeface="ＭＳ Ｐゴシック" panose="020B0600070205080204" pitchFamily="34" charset="-128"/>
              </a:rPr>
              <a:t> Zwecks Übersichtlichkeit wurde die Darstellung für jeden </a:t>
            </a:r>
            <a:r>
              <a:rPr lang="de-DE" altLang="de-DE" dirty="0" smtClean="0">
                <a:ea typeface="ＭＳ Ｐゴシック" panose="020B0600070205080204" pitchFamily="34" charset="-128"/>
              </a:rPr>
              <a:t>Qualitätsbereich auf eine Doppelseite begrenzt. Die bisherigen Spalten „Ziel und Anhaltspunkte“ sowie „Beispiele für Nachweise“, die lediglich</a:t>
            </a:r>
            <a:r>
              <a:rPr lang="de-DE" altLang="de-DE" baseline="0" dirty="0" smtClean="0">
                <a:ea typeface="ＭＳ Ｐゴシック" panose="020B0600070205080204" pitchFamily="34" charset="-128"/>
              </a:rPr>
              <a:t> als Anregungen verstanden wurden, sind herausgenommen. Geplant ist die schrittweise Bereitstellung von Anregungen für die Ausgestaltung im „online-Orientierungsrahmen“ (siehe Folie 29).</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1244743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xfrm>
            <a:off x="535358" y="4415530"/>
            <a:ext cx="5939685" cy="4683137"/>
          </a:xfrm>
          <a:noFill/>
        </p:spPr>
        <p:txBody>
          <a:bodyPr/>
          <a:lstStyle/>
          <a:p>
            <a:r>
              <a:rPr lang="de-DE" altLang="de-DE" dirty="0" smtClean="0">
                <a:ea typeface="ＭＳ Ｐゴシック" panose="020B0600070205080204" pitchFamily="34" charset="-128"/>
              </a:rPr>
              <a:t>Das</a:t>
            </a:r>
            <a:r>
              <a:rPr lang="de-DE" altLang="de-DE" baseline="0" dirty="0" smtClean="0">
                <a:ea typeface="ＭＳ Ｐゴシック" panose="020B0600070205080204" pitchFamily="34" charset="-128"/>
              </a:rPr>
              <a:t> Kapitel „Rechtliche Grundlagen“ wurde neu aufgenommen, um aufzuzeigen, welche verbindlichen Vorgaben mit dem jeweiligen Merkmal angesprochen werden.</a:t>
            </a:r>
          </a:p>
          <a:p>
            <a:r>
              <a:rPr lang="de-DE" altLang="de-DE" baseline="0" dirty="0" smtClean="0">
                <a:ea typeface="ＭＳ Ｐゴシック" panose="020B0600070205080204" pitchFamily="34" charset="-128"/>
              </a:rPr>
              <a:t>Im „Online-Orientierungsrahmen“ werden perspektivisch alle aufgeführten Rechtsgrundlagen zum </a:t>
            </a:r>
            <a:r>
              <a:rPr lang="de-DE" altLang="de-DE" baseline="0" dirty="0" err="1" smtClean="0">
                <a:ea typeface="ＭＳ Ｐゴシック" panose="020B0600070205080204" pitchFamily="34" charset="-128"/>
              </a:rPr>
              <a:t>download</a:t>
            </a:r>
            <a:r>
              <a:rPr lang="de-DE" altLang="de-DE" baseline="0" dirty="0" smtClean="0">
                <a:ea typeface="ＭＳ Ｐゴシック" panose="020B0600070205080204" pitchFamily="34" charset="-128"/>
              </a:rPr>
              <a:t> bereitgestellt.</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154708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xfrm>
            <a:off x="535358" y="4415530"/>
            <a:ext cx="5939685" cy="4683137"/>
          </a:xfrm>
          <a:noFill/>
        </p:spPr>
        <p:txBody>
          <a:bodyPr/>
          <a:lstStyle/>
          <a:p>
            <a:r>
              <a:rPr lang="de-DE" altLang="de-DE" sz="1200" dirty="0" smtClean="0">
                <a:ea typeface="ＭＳ Ｐゴシック" panose="020B0600070205080204" pitchFamily="34" charset="-128"/>
              </a:rPr>
              <a:t>Hinweis:</a:t>
            </a:r>
            <a:r>
              <a:rPr lang="de-DE" altLang="de-DE" sz="1200" baseline="0" dirty="0" smtClean="0">
                <a:ea typeface="ＭＳ Ｐゴシック" panose="020B0600070205080204" pitchFamily="34" charset="-128"/>
              </a:rPr>
              <a:t> Das Strukturmodell des Orientierungsrahmens Schulqualität greift das mit dem </a:t>
            </a:r>
            <a:r>
              <a:rPr lang="de-DE" altLang="de-DE" sz="1200" baseline="0" dirty="0" err="1" smtClean="0">
                <a:ea typeface="ＭＳ Ｐゴシック" panose="020B0600070205080204" pitchFamily="34" charset="-128"/>
              </a:rPr>
              <a:t>Mehrebenenmodell</a:t>
            </a:r>
            <a:r>
              <a:rPr lang="de-DE" altLang="de-DE" sz="1200" baseline="0" dirty="0" smtClean="0">
                <a:ea typeface="ＭＳ Ｐゴシック" panose="020B0600070205080204" pitchFamily="34" charset="-128"/>
              </a:rPr>
              <a:t> (vgl. Folie 4) dargestellte Wirkungsgefüge zwischen den Handlungsebenen auf. Die einzelnen Merkmale sind so formuliert, dass sie einer Handlungsebene zugeordnet werden können. Gleichzeitig bestehen zwischen allen Prozessen Wechselwirkungen, laufen Prozesse nicht isoliert ab.</a:t>
            </a:r>
            <a:endParaRPr lang="de-DE" altLang="de-DE" sz="1200" dirty="0" smtClean="0">
              <a:ea typeface="ＭＳ Ｐゴシック" panose="020B0600070205080204" pitchFamily="34" charset="-128"/>
            </a:endParaRPr>
          </a:p>
        </p:txBody>
      </p:sp>
    </p:spTree>
    <p:extLst>
      <p:ext uri="{BB962C8B-B14F-4D97-AF65-F5344CB8AC3E}">
        <p14:creationId xmlns:p14="http://schemas.microsoft.com/office/powerpoint/2010/main" val="2630341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xfrm>
            <a:off x="535358" y="4415530"/>
            <a:ext cx="5939685" cy="4683137"/>
          </a:xfrm>
          <a:noFill/>
        </p:spPr>
        <p:txBody>
          <a:bodyPr/>
          <a:lstStyle/>
          <a:p>
            <a:pPr marL="171450" indent="-171450">
              <a:buFont typeface="Arial" panose="020B0604020202020204" pitchFamily="34" charset="0"/>
              <a:buChar char="•"/>
            </a:pPr>
            <a:r>
              <a:rPr lang="de-DE" altLang="de-DE" dirty="0" smtClean="0">
                <a:ea typeface="ＭＳ Ｐゴシック" panose="020B0600070205080204" pitchFamily="34" charset="-128"/>
              </a:rPr>
              <a:t>QB 1: Ergebnisse und </a:t>
            </a:r>
            <a:r>
              <a:rPr lang="de-DE" altLang="de-DE" u="sng" dirty="0" smtClean="0">
                <a:ea typeface="ＭＳ Ｐゴシック" panose="020B0600070205080204" pitchFamily="34" charset="-128"/>
              </a:rPr>
              <a:t>Wirkungen</a:t>
            </a:r>
            <a:r>
              <a:rPr lang="de-DE" altLang="de-DE" u="none" dirty="0" smtClean="0">
                <a:ea typeface="ＭＳ Ｐゴシック" panose="020B0600070205080204" pitchFamily="34" charset="-128"/>
              </a:rPr>
              <a:t> (statt bisher: Erfolge), es geht um langfristige Wirkungen</a:t>
            </a:r>
            <a:r>
              <a:rPr lang="de-DE" altLang="de-DE" u="none" baseline="0" dirty="0" smtClean="0">
                <a:ea typeface="ＭＳ Ｐゴシック" panose="020B0600070205080204" pitchFamily="34" charset="-128"/>
              </a:rPr>
              <a:t> der Unterrichts- und Erziehungsarbeit, nicht um Plaketten.</a:t>
            </a:r>
            <a:endParaRPr lang="de-DE" altLang="de-DE" u="none" dirty="0" smtClean="0">
              <a:ea typeface="ＭＳ Ｐゴシック" panose="020B0600070205080204" pitchFamily="34" charset="-128"/>
            </a:endParaRPr>
          </a:p>
          <a:p>
            <a:pPr marL="171450" indent="-171450">
              <a:buFont typeface="Arial" panose="020B0604020202020204" pitchFamily="34" charset="0"/>
              <a:buChar char="•"/>
            </a:pPr>
            <a:r>
              <a:rPr lang="de-DE" altLang="de-DE" u="none" dirty="0" smtClean="0">
                <a:ea typeface="ＭＳ Ｐゴシック" panose="020B0600070205080204" pitchFamily="34" charset="-128"/>
              </a:rPr>
              <a:t>QB 2: veränderte Reihenfolge der Begriffe</a:t>
            </a:r>
            <a:r>
              <a:rPr lang="de-DE" altLang="de-DE" u="none" baseline="0" dirty="0" smtClean="0">
                <a:ea typeface="ＭＳ Ｐゴシック" panose="020B0600070205080204" pitchFamily="34" charset="-128"/>
              </a:rPr>
              <a:t> </a:t>
            </a:r>
            <a:r>
              <a:rPr lang="de-DE" altLang="de-DE" u="none" dirty="0" smtClean="0">
                <a:ea typeface="ＭＳ Ｐゴシック" panose="020B0600070205080204" pitchFamily="34" charset="-128"/>
              </a:rPr>
              <a:t>Lernen</a:t>
            </a:r>
            <a:r>
              <a:rPr lang="de-DE" altLang="de-DE" u="none" baseline="0" dirty="0" smtClean="0">
                <a:ea typeface="ＭＳ Ｐゴシック" panose="020B0600070205080204" pitchFamily="34" charset="-128"/>
              </a:rPr>
              <a:t> und Lehren, jetzt: Betonung der Verantwortung der Lehrkraft, geeignete Rahmenbedingungen für Lernprozesse zu schaffen.</a:t>
            </a:r>
            <a:endParaRPr lang="de-DE" altLang="de-DE" u="none" dirty="0" smtClean="0">
              <a:ea typeface="ＭＳ Ｐゴシック" panose="020B0600070205080204" pitchFamily="34" charset="-128"/>
            </a:endParaRPr>
          </a:p>
          <a:p>
            <a:pPr marL="171450" indent="-171450">
              <a:buFont typeface="Arial" panose="020B0604020202020204" pitchFamily="34" charset="0"/>
              <a:buChar char="•"/>
            </a:pPr>
            <a:r>
              <a:rPr lang="de-DE" altLang="de-DE" dirty="0" smtClean="0">
                <a:ea typeface="ＭＳ Ｐゴシック" panose="020B0600070205080204" pitchFamily="34" charset="-128"/>
              </a:rPr>
              <a:t>QB 2 alt: Neben dem Handeln</a:t>
            </a:r>
            <a:r>
              <a:rPr lang="de-DE" altLang="de-DE" baseline="0" dirty="0" smtClean="0">
                <a:ea typeface="ＭＳ Ｐゴシック" panose="020B0600070205080204" pitchFamily="34" charset="-128"/>
              </a:rPr>
              <a:t> im Unterricht waren hier auch die spezifischen Aufgaben der Fachkonferenz, also schulische Prozesse enthalten =&gt; jetzt: Trennung in die </a:t>
            </a:r>
            <a:r>
              <a:rPr lang="de-DE" altLang="de-DE" baseline="0" dirty="0" err="1" smtClean="0">
                <a:ea typeface="ＭＳ Ｐゴシック" panose="020B0600070205080204" pitchFamily="34" charset="-128"/>
              </a:rPr>
              <a:t>verschie</a:t>
            </a:r>
            <a:r>
              <a:rPr lang="de-DE" altLang="de-DE" baseline="0" dirty="0" smtClean="0">
                <a:ea typeface="ＭＳ Ｐゴシック" panose="020B0600070205080204" pitchFamily="34" charset="-128"/>
              </a:rPr>
              <a:t>-denen Handlungsebenen durch Aufteilung in die zwei Qualitätsbereiche QB2 und QB 5</a:t>
            </a:r>
          </a:p>
          <a:p>
            <a:pPr marL="171450" indent="-171450">
              <a:buFont typeface="Arial" panose="020B0604020202020204" pitchFamily="34" charset="0"/>
              <a:buChar char="•"/>
            </a:pPr>
            <a:r>
              <a:rPr lang="de-DE" altLang="de-DE" baseline="0" dirty="0" smtClean="0">
                <a:ea typeface="ＭＳ Ｐゴシック" panose="020B0600070205080204" pitchFamily="34" charset="-128"/>
              </a:rPr>
              <a:t>QB 4 alt: Schulmanagement. =&gt; überführt in QB 3</a:t>
            </a:r>
          </a:p>
          <a:p>
            <a:pPr marL="0" indent="0">
              <a:buFont typeface="Arial" panose="020B0604020202020204" pitchFamily="34" charset="0"/>
              <a:buNone/>
            </a:pPr>
            <a:r>
              <a:rPr lang="de-DE" altLang="de-DE" baseline="0" dirty="0" smtClean="0">
                <a:ea typeface="ＭＳ Ｐゴシック" panose="020B0600070205080204" pitchFamily="34" charset="-128"/>
              </a:rPr>
              <a:t>     Verzicht auf das Wort „Management“ trägt der Besonderheit von Schule Rechnung: </a:t>
            </a:r>
            <a:br>
              <a:rPr lang="de-DE" altLang="de-DE" baseline="0" dirty="0" smtClean="0">
                <a:ea typeface="ＭＳ Ｐゴシック" panose="020B0600070205080204" pitchFamily="34" charset="-128"/>
              </a:rPr>
            </a:br>
            <a:r>
              <a:rPr lang="de-DE" altLang="de-DE" baseline="0" dirty="0" smtClean="0">
                <a:ea typeface="ＭＳ Ｐゴシック" panose="020B0600070205080204" pitchFamily="34" charset="-128"/>
              </a:rPr>
              <a:t>     „Schule ist stärker als andere Institutionen eine auf Personen bezogene und von Personen </a:t>
            </a:r>
            <a:br>
              <a:rPr lang="de-DE" altLang="de-DE" baseline="0" dirty="0" smtClean="0">
                <a:ea typeface="ＭＳ Ｐゴシック" panose="020B0600070205080204" pitchFamily="34" charset="-128"/>
              </a:rPr>
            </a:br>
            <a:r>
              <a:rPr lang="de-DE" altLang="de-DE" baseline="0" dirty="0" smtClean="0">
                <a:ea typeface="ＭＳ Ｐゴシック" panose="020B0600070205080204" pitchFamily="34" charset="-128"/>
              </a:rPr>
              <a:t>     getragene Organisation.“ „Leitung“ ist der Begriff des  Schulgesetzes. Damit Unterricht </a:t>
            </a:r>
            <a:br>
              <a:rPr lang="de-DE" altLang="de-DE" baseline="0" dirty="0" smtClean="0">
                <a:ea typeface="ＭＳ Ｐゴシック" panose="020B0600070205080204" pitchFamily="34" charset="-128"/>
              </a:rPr>
            </a:br>
            <a:r>
              <a:rPr lang="de-DE" altLang="de-DE" baseline="0" dirty="0" smtClean="0">
                <a:ea typeface="ＭＳ Ｐゴシック" panose="020B0600070205080204" pitchFamily="34" charset="-128"/>
              </a:rPr>
              <a:t>     überhaupt stattfinden kann, bedarf es zunächst einer gelingenden Organisation.</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de-DE" altLang="de-DE" baseline="0" dirty="0" smtClean="0">
                <a:ea typeface="ＭＳ Ｐゴシック" panose="020B0600070205080204" pitchFamily="34" charset="-128"/>
              </a:rPr>
              <a:t>QB 6 alt: </a:t>
            </a:r>
            <a:r>
              <a:rPr lang="de-DE" altLang="de-DE" dirty="0" smtClean="0">
                <a:ea typeface="ＭＳ Ｐゴシック" panose="020B0600070205080204" pitchFamily="34" charset="-128"/>
              </a:rPr>
              <a:t>„Ziele und Strategien</a:t>
            </a:r>
            <a:r>
              <a:rPr lang="de-DE" altLang="de-DE" baseline="0" dirty="0" smtClean="0">
                <a:ea typeface="ＭＳ Ｐゴシック" panose="020B0600070205080204" pitchFamily="34" charset="-128"/>
              </a:rPr>
              <a:t> der Schulentwicklung“ =&gt; überführt in QB 4. </a:t>
            </a:r>
            <a:br>
              <a:rPr lang="de-DE" altLang="de-DE" baseline="0" dirty="0" smtClean="0">
                <a:ea typeface="ＭＳ Ｐゴシック" panose="020B0600070205080204" pitchFamily="34" charset="-128"/>
              </a:rPr>
            </a:br>
            <a:r>
              <a:rPr lang="de-DE" altLang="de-DE" baseline="0" dirty="0" smtClean="0">
                <a:ea typeface="ＭＳ Ｐゴシック" panose="020B0600070205080204" pitchFamily="34" charset="-128"/>
              </a:rPr>
              <a:t>Mit der neuen Verortung des QM „Berufliche Kompetenzen“ in diesem Bereich wird das Verständnis von Personalentwicklung, Fort- und Weiterbildung sowie von Maßnahmen der Arbeitssicherheit als Strategie der Schulentwicklung zum Ausdruck gebracht. </a:t>
            </a:r>
          </a:p>
          <a:p>
            <a:pPr marL="171450" indent="-171450">
              <a:buFont typeface="Arial" panose="020B0604020202020204" pitchFamily="34" charset="0"/>
              <a:buChar char="•"/>
            </a:pPr>
            <a:r>
              <a:rPr lang="de-DE" altLang="de-DE" baseline="0" dirty="0" smtClean="0">
                <a:ea typeface="ＭＳ Ｐゴシック" panose="020B0600070205080204" pitchFamily="34" charset="-128"/>
              </a:rPr>
              <a:t>QB 3 alt: Schulkultur =&gt; überführt in QB 6, ergänzt um die Kooperation im Kollegium: Aufwertung, Hervorhebung der Bedeutung der Kooperation</a:t>
            </a:r>
          </a:p>
          <a:p>
            <a:pPr marL="171450" indent="-171450">
              <a:buFont typeface="Arial" panose="020B0604020202020204" pitchFamily="34" charset="0"/>
              <a:buChar char="•"/>
            </a:pPr>
            <a:r>
              <a:rPr lang="de-DE" altLang="de-DE" baseline="0" dirty="0" smtClean="0">
                <a:ea typeface="ＭＳ Ｐゴシック" panose="020B0600070205080204" pitchFamily="34" charset="-128"/>
              </a:rPr>
              <a:t>QB 5 alt: Lehrerprofessionalität: Bisher begrenzt auf Personalentwicklung, Weiterbildung und Lehrerkooperation. Was ist mit dem Kerngeschäft, dem Unterricht? Jetzt umfassendes Verständnis zum Ausdruck gebracht. =&gt; alte Merkmale in QB 4 und QB 6 zugeordnet</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1283313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xfrm>
            <a:off x="535358" y="4415530"/>
            <a:ext cx="5939685" cy="4683137"/>
          </a:xfrm>
          <a:noFill/>
        </p:spPr>
        <p:txBody>
          <a:bodyPr/>
          <a:lstStyle/>
          <a:p>
            <a:r>
              <a:rPr lang="de-DE" altLang="de-DE" b="0" dirty="0" smtClean="0">
                <a:ea typeface="ＭＳ Ｐゴシック" panose="020B0600070205080204" pitchFamily="34" charset="-128"/>
              </a:rPr>
              <a:t>Durch den</a:t>
            </a:r>
            <a:r>
              <a:rPr lang="de-DE" altLang="de-DE" b="0" baseline="0" dirty="0" smtClean="0">
                <a:ea typeface="ＭＳ Ｐゴシック" panose="020B0600070205080204" pitchFamily="34" charset="-128"/>
              </a:rPr>
              <a:t> Verzicht auf einen einzelnen Qualitätsbereich und die Formulierung und Einarbeitung dieses </a:t>
            </a:r>
            <a:r>
              <a:rPr lang="de-DE" altLang="de-DE" b="0" dirty="0" smtClean="0">
                <a:ea typeface="ＭＳ Ｐゴシック" panose="020B0600070205080204" pitchFamily="34" charset="-128"/>
              </a:rPr>
              <a:t>umfassenden Verständnis in alle Qualitätsbereiche wird der</a:t>
            </a:r>
            <a:r>
              <a:rPr lang="de-DE" altLang="de-DE" b="0" baseline="0" dirty="0" smtClean="0">
                <a:ea typeface="ＭＳ Ｐゴシック" panose="020B0600070205080204" pitchFamily="34" charset="-128"/>
              </a:rPr>
              <a:t> im Schulgesetz verankerte Anspruch transparent gemacht. [Neben Kap. 2 sei auf § 50 und § 51 </a:t>
            </a:r>
            <a:r>
              <a:rPr lang="de-DE" altLang="de-DE" b="0" baseline="0" dirty="0" err="1" smtClean="0">
                <a:ea typeface="ＭＳ Ｐゴシック" panose="020B0600070205080204" pitchFamily="34" charset="-128"/>
              </a:rPr>
              <a:t>NSchG</a:t>
            </a:r>
            <a:r>
              <a:rPr lang="de-DE" altLang="de-DE" b="0" baseline="0" dirty="0" smtClean="0">
                <a:ea typeface="ＭＳ Ｐゴシック" panose="020B0600070205080204" pitchFamily="34" charset="-128"/>
              </a:rPr>
              <a:t> hingewiesen]</a:t>
            </a:r>
            <a:endParaRPr lang="de-DE" altLang="de-DE" b="0" dirty="0" smtClean="0">
              <a:ea typeface="ＭＳ Ｐゴシック" panose="020B0600070205080204" pitchFamily="34" charset="-128"/>
            </a:endParaRPr>
          </a:p>
          <a:p>
            <a:endParaRPr lang="de-DE" altLang="de-DE" b="0" dirty="0" smtClean="0">
              <a:ea typeface="ＭＳ Ｐゴシック" panose="020B0600070205080204" pitchFamily="34" charset="-128"/>
            </a:endParaRPr>
          </a:p>
          <a:p>
            <a:r>
              <a:rPr lang="de-DE" altLang="de-DE" b="0" dirty="0" smtClean="0">
                <a:ea typeface="ＭＳ Ｐゴシック" panose="020B0600070205080204" pitchFamily="34" charset="-128"/>
              </a:rPr>
              <a:t>Hingewiesen sei auf</a:t>
            </a:r>
            <a:r>
              <a:rPr lang="de-DE" altLang="de-DE" b="0" baseline="0" dirty="0" smtClean="0">
                <a:ea typeface="ＭＳ Ｐゴシック" panose="020B0600070205080204" pitchFamily="34" charset="-128"/>
              </a:rPr>
              <a:t> folgende Textpassagen im Orientierungsrahmen:</a:t>
            </a:r>
          </a:p>
          <a:p>
            <a:r>
              <a:rPr lang="de-DE" altLang="de-DE" b="0" baseline="0" dirty="0" smtClean="0">
                <a:ea typeface="ＭＳ Ｐゴシック" panose="020B0600070205080204" pitchFamily="34" charset="-128"/>
              </a:rPr>
              <a:t>- S. 3, 1. Spalte, letzter Absatz: „Im Mittelpunkt guter Schulen steht der Unterricht. Dieser wird ganz wesentlich bestimmt durch die Professionalität der Lehrerinnen und Lehrer….“</a:t>
            </a:r>
          </a:p>
          <a:p>
            <a:r>
              <a:rPr lang="de-DE" altLang="de-DE" b="0" baseline="0" dirty="0" smtClean="0">
                <a:ea typeface="ＭＳ Ｐゴシック" panose="020B0600070205080204" pitchFamily="34" charset="-128"/>
              </a:rPr>
              <a:t>- S. 4, 1. Spalte, Vorletzter Absatz: obiges Zitat</a:t>
            </a:r>
          </a:p>
          <a:p>
            <a:pPr marL="0" indent="0">
              <a:buFontTx/>
              <a:buNone/>
            </a:pPr>
            <a:r>
              <a:rPr lang="de-DE" altLang="de-DE" b="0" baseline="0" dirty="0" smtClean="0">
                <a:ea typeface="ＭＳ Ｐゴシック" panose="020B0600070205080204" pitchFamily="34" charset="-128"/>
              </a:rPr>
              <a:t>- S. 10: Beschreibung des Qualitätsmerkmals 3.2 Mitverantwortung, 2. Absatz </a:t>
            </a:r>
          </a:p>
        </p:txBody>
      </p:sp>
    </p:spTree>
    <p:extLst>
      <p:ext uri="{BB962C8B-B14F-4D97-AF65-F5344CB8AC3E}">
        <p14:creationId xmlns:p14="http://schemas.microsoft.com/office/powerpoint/2010/main" val="3537103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xfrm>
            <a:off x="535358" y="4415530"/>
            <a:ext cx="5939685" cy="4683137"/>
          </a:xfrm>
          <a:noFill/>
        </p:spPr>
        <p:txBody>
          <a:bodyPr/>
          <a:lstStyle/>
          <a:p>
            <a:pPr>
              <a:spcBef>
                <a:spcPts val="600"/>
              </a:spcBef>
            </a:pPr>
            <a:r>
              <a:rPr lang="de-DE" altLang="de-DE" dirty="0" smtClean="0">
                <a:ea typeface="ＭＳ Ｐゴシック" panose="020B0600070205080204" pitchFamily="34" charset="-128"/>
              </a:rPr>
              <a:t>Nach § 43 </a:t>
            </a:r>
            <a:r>
              <a:rPr lang="de-DE" altLang="de-DE" dirty="0" err="1" smtClean="0">
                <a:ea typeface="ＭＳ Ｐゴシック" panose="020B0600070205080204" pitchFamily="34" charset="-128"/>
              </a:rPr>
              <a:t>NSchG</a:t>
            </a:r>
            <a:r>
              <a:rPr lang="de-DE" altLang="de-DE" dirty="0" smtClean="0">
                <a:ea typeface="ＭＳ Ｐゴシック" panose="020B0600070205080204" pitchFamily="34" charset="-128"/>
              </a:rPr>
              <a:t> trägt die Schulleiterin/der Schulleiter die </a:t>
            </a:r>
            <a:r>
              <a:rPr lang="de-DE" altLang="de-DE" b="0" dirty="0" smtClean="0">
                <a:ea typeface="ＭＳ Ｐゴシック" panose="020B0600070205080204" pitchFamily="34" charset="-128"/>
              </a:rPr>
              <a:t>Gesamtverantwortung</a:t>
            </a:r>
            <a:r>
              <a:rPr lang="de-DE" altLang="de-DE" b="1" dirty="0" smtClean="0">
                <a:ea typeface="ＭＳ Ｐゴシック" panose="020B0600070205080204" pitchFamily="34" charset="-128"/>
              </a:rPr>
              <a:t> </a:t>
            </a:r>
            <a:r>
              <a:rPr lang="de-DE" altLang="de-DE" dirty="0" smtClean="0">
                <a:ea typeface="ＭＳ Ｐゴシック" panose="020B0600070205080204" pitchFamily="34" charset="-128"/>
              </a:rPr>
              <a:t>für die Qualitätsentwicklung.</a:t>
            </a:r>
            <a:r>
              <a:rPr lang="de-DE" altLang="de-DE" baseline="0" dirty="0" smtClean="0">
                <a:ea typeface="ＭＳ Ｐゴシック" panose="020B0600070205080204" pitchFamily="34" charset="-128"/>
              </a:rPr>
              <a:t> </a:t>
            </a:r>
            <a:r>
              <a:rPr lang="de-DE" altLang="de-DE" dirty="0" smtClean="0">
                <a:ea typeface="ＭＳ Ｐゴシック" panose="020B0600070205080204" pitchFamily="34" charset="-128"/>
              </a:rPr>
              <a:t>D.h.,</a:t>
            </a:r>
            <a:r>
              <a:rPr lang="de-DE" altLang="de-DE" baseline="0" dirty="0" smtClean="0">
                <a:ea typeface="ＭＳ Ｐゴシック" panose="020B0600070205080204" pitchFamily="34" charset="-128"/>
              </a:rPr>
              <a:t> dass sie/er verpflichtet ist, Sicherungs- und Entwicklungsprozesse in Gang zu bringen und die erfolgreiche Umsetzung zu unterstützen. Weiterhin resultiert aus der Gesamtverantwortung auch die Verantwortung für das Ergebnis.</a:t>
            </a:r>
          </a:p>
          <a:p>
            <a:pPr>
              <a:spcBef>
                <a:spcPts val="600"/>
              </a:spcBef>
            </a:pPr>
            <a:endParaRPr lang="de-DE" altLang="de-DE" baseline="0" dirty="0" smtClean="0">
              <a:ea typeface="ＭＳ Ｐゴシック" panose="020B0600070205080204" pitchFamily="34" charset="-128"/>
            </a:endParaRPr>
          </a:p>
          <a:p>
            <a:pPr>
              <a:spcBef>
                <a:spcPts val="600"/>
              </a:spcBef>
            </a:pPr>
            <a:r>
              <a:rPr lang="de-DE" altLang="de-DE" baseline="0" dirty="0" smtClean="0">
                <a:ea typeface="ＭＳ Ｐゴシック" panose="020B0600070205080204" pitchFamily="34" charset="-128"/>
              </a:rPr>
              <a:t>Jedoch ist sie/er nicht alleiniger Gestalter der Qualitätsentwicklung. Die Mitverantwortung der schulischen Gremien wird in Kap. 2  („Schulverfassung“) des Schulgesetzes geregelt. Dahinter steht die Vorstellung von Schule als pädagogischer und organisatorischer Handlungseinheit, in der alle ihren Bildungs- und Erziehungsauftrag umfassend wahrnehmen und aktiv an der Verbesserung der Lehrprozesse und ihrer Rahmenbedingungen mitwirken. Mitverantwortung umfasst auch die Bereitschaft zur Konsensbildung und zur konstruktiven Konfliktbewältigung.</a:t>
            </a:r>
          </a:p>
          <a:p>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572552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xfrm>
            <a:off x="535358" y="4415530"/>
            <a:ext cx="5939685" cy="4683137"/>
          </a:xfrm>
          <a:noFill/>
        </p:spPr>
        <p:txBody>
          <a:bodyPr/>
          <a:lstStyle/>
          <a:p>
            <a:r>
              <a:rPr lang="de-DE" altLang="de-DE" dirty="0" smtClean="0">
                <a:ea typeface="ＭＳ Ｐゴシック" panose="020B0600070205080204" pitchFamily="34" charset="-128"/>
              </a:rPr>
              <a:t>Zur Gewährleistung</a:t>
            </a:r>
            <a:r>
              <a:rPr lang="de-DE" altLang="de-DE" baseline="0" dirty="0" smtClean="0">
                <a:ea typeface="ＭＳ Ｐゴシック" panose="020B0600070205080204" pitchFamily="34" charset="-128"/>
              </a:rPr>
              <a:t> der Grundsätze schulischer Qualitätsentwicklung (Folie 2) hat der Qualitätsbereich 5 „Bildungsangebote und Anforderungen“ eine grundlegende Funktion. </a:t>
            </a:r>
          </a:p>
          <a:p>
            <a:pPr marL="0" indent="0">
              <a:buFontTx/>
              <a:buNone/>
            </a:pPr>
            <a:endParaRPr lang="de-DE" altLang="de-DE" baseline="0" dirty="0" smtClean="0">
              <a:ea typeface="ＭＳ Ｐゴシック" panose="020B0600070205080204" pitchFamily="34" charset="-128"/>
            </a:endParaRPr>
          </a:p>
          <a:p>
            <a:r>
              <a:rPr lang="de-DE" altLang="de-DE" baseline="0" dirty="0" smtClean="0">
                <a:ea typeface="ＭＳ Ｐゴシック" panose="020B0600070205080204" pitchFamily="34" charset="-128"/>
              </a:rPr>
              <a:t>Jede Schule verfügt über Freiräume in der Ausgestaltung der Stundentafel, des Tagesablaufs sowie über die Möglichkeit zusätzlicher Arbeitsgemeinschaften oder Förderkurse. Diese gilt es zu nutzen, um ein vielfältiges Angebot zu konzipieren, das</a:t>
            </a:r>
          </a:p>
          <a:p>
            <a:pPr marL="171450" indent="-171450">
              <a:buFontTx/>
              <a:buChar char="-"/>
            </a:pPr>
            <a:r>
              <a:rPr lang="de-DE" altLang="de-DE" baseline="0" dirty="0" smtClean="0">
                <a:ea typeface="ＭＳ Ｐゴシック" panose="020B0600070205080204" pitchFamily="34" charset="-128"/>
              </a:rPr>
              <a:t>die individuellen Voraussetzungen, Interessen und Bedürfnisse berücksichtigt und</a:t>
            </a:r>
          </a:p>
          <a:p>
            <a:pPr marL="171450" indent="-171450">
              <a:buFontTx/>
              <a:buChar char="-"/>
            </a:pPr>
            <a:r>
              <a:rPr lang="de-DE" altLang="de-DE" baseline="0" dirty="0" smtClean="0">
                <a:ea typeface="ＭＳ Ｐゴシック" panose="020B0600070205080204" pitchFamily="34" charset="-128"/>
              </a:rPr>
              <a:t>den Erwerb von Kompetenzen in der gesamten Bandbreite des Bildungsauftrags von Schule ermöglicht.</a:t>
            </a:r>
          </a:p>
          <a:p>
            <a:pPr marL="0" indent="0">
              <a:buFontTx/>
              <a:buNone/>
            </a:pPr>
            <a:r>
              <a:rPr lang="de-DE" altLang="de-DE" baseline="0" dirty="0" smtClean="0">
                <a:ea typeface="ＭＳ Ｐゴシック" panose="020B0600070205080204" pitchFamily="34" charset="-128"/>
              </a:rPr>
              <a:t>Die im schuleigenen Curriculum festgehaltenen Absprachen dienen neben der Gewährleistung eines gleichwertigen Angebots auch der Wahrung der Unterrichtskontinuität, der Sicherung kumulativen Lernens und der Anschlussfähigkeit im Lernprozess.</a:t>
            </a:r>
          </a:p>
          <a:p>
            <a:pPr marL="0" indent="0">
              <a:buFontTx/>
              <a:buNone/>
            </a:pPr>
            <a:endParaRPr lang="de-DE" altLang="de-DE" baseline="0" dirty="0" smtClean="0">
              <a:ea typeface="ＭＳ Ｐゴシック" panose="020B0600070205080204" pitchFamily="34" charset="-128"/>
            </a:endParaRPr>
          </a:p>
          <a:p>
            <a:pPr marL="0" indent="0">
              <a:buFontTx/>
              <a:buNone/>
            </a:pPr>
            <a:r>
              <a:rPr lang="de-DE" altLang="de-DE" baseline="0" dirty="0" smtClean="0">
                <a:ea typeface="ＭＳ Ｐゴシック" panose="020B0600070205080204" pitchFamily="34" charset="-128"/>
              </a:rPr>
              <a:t>Das Qualitätsmerkmal 5.1 ist für Ganztagsschulen von besonderer Bedeutung, weil sie mehr Lern- und Lebenszeit der Schülerinnen und Schüler gestalten und damit verantworten. </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3987273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xfrm>
            <a:off x="535358" y="4415530"/>
            <a:ext cx="5939685" cy="4683137"/>
          </a:xfrm>
          <a:noFill/>
        </p:spPr>
        <p:txBody>
          <a:bodyPr/>
          <a:lstStyle/>
          <a:p>
            <a:r>
              <a:rPr lang="de-DE" altLang="de-DE" dirty="0" smtClean="0">
                <a:ea typeface="ＭＳ Ｐゴシック" panose="020B0600070205080204" pitchFamily="34" charset="-128"/>
              </a:rPr>
              <a:t>Es steht außer Frage, dass für die Entwicklung selbstbewusster Persönlichkeiten und für erfolgreiches Lernen ein gutes und gesundes Schulklima unverzichtbar ist. Ein von Wertschätzung, Toleranz</a:t>
            </a:r>
            <a:r>
              <a:rPr lang="de-DE" altLang="de-DE" baseline="0" dirty="0" smtClean="0">
                <a:ea typeface="ＭＳ Ｐゴシック" panose="020B0600070205080204" pitchFamily="34" charset="-128"/>
              </a:rPr>
              <a:t> und Anerkennung der Vielfalt geprägter zwischenmenschlicher Umgang ist notwendiges Grundprinzip in allen Bereichen schulischen Handelns. Dieses Grundverständnis wurde bei der Ausarbeitung aller Qualitätsbereiche zum Ausdruck gebracht. </a:t>
            </a:r>
          </a:p>
          <a:p>
            <a:r>
              <a:rPr lang="de-DE" altLang="de-DE" baseline="0" dirty="0" smtClean="0">
                <a:ea typeface="ＭＳ Ｐゴシック" panose="020B0600070205080204" pitchFamily="34" charset="-128"/>
              </a:rPr>
              <a:t>Die Wahrnehmung der Schule als gemeinsamen Lern- und Lebensraum ist eine erwartete Wirkung von Unterricht und Erziehung und daher mit Qualitätsmerkmal 1.3 als Ziel des schulischen Handelns formuliert.</a:t>
            </a:r>
          </a:p>
          <a:p>
            <a:r>
              <a:rPr lang="de-DE" altLang="de-DE" baseline="0" dirty="0" smtClean="0">
                <a:ea typeface="ＭＳ Ｐゴシック" panose="020B0600070205080204" pitchFamily="34" charset="-128"/>
              </a:rPr>
              <a:t>Darüber hinaus sind die Facetten von „Schulkultur“ in mehreren Qualitätsmerkmalen herausgearbeitet.</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1011279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xfrm>
            <a:off x="535358" y="4415530"/>
            <a:ext cx="5939685" cy="4683137"/>
          </a:xfrm>
          <a:noFill/>
        </p:spPr>
        <p:txBody>
          <a:bodyPr/>
          <a:lstStyle/>
          <a:p>
            <a:r>
              <a:rPr lang="de-DE" altLang="de-DE" dirty="0" smtClean="0">
                <a:ea typeface="ＭＳ Ｐゴシック" panose="020B0600070205080204" pitchFamily="34" charset="-128"/>
              </a:rPr>
              <a:t>In jedem </a:t>
            </a:r>
            <a:r>
              <a:rPr lang="de-DE" altLang="de-DE" baseline="0" dirty="0" smtClean="0">
                <a:ea typeface="ＭＳ Ｐゴシック" panose="020B0600070205080204" pitchFamily="34" charset="-128"/>
              </a:rPr>
              <a:t>schulischen Handeln werden mehrere Qualitätsmerkmale miteinander in Beziehung gesetzt. Die Systematisierung und Trennung in Bereiche und Merkmale zielt darauf ab, die einzelnen Teilprozesse und Ausrichtungen zu beschreiben. Persönlichkeitsbildung, Gesundheitsförderung und insbesondere individuelle Förderung sind jedoch Leitgedanken, die jedes Handeln bestimmen und nicht als einzelnes Merkmal „abgehakt“ werden können. Mit dem Verzicht auf drei einzelne isolierte Merkmale wird eine Aufwertung dieser drei Leitgedanken intendiert.</a:t>
            </a:r>
          </a:p>
          <a:p>
            <a:r>
              <a:rPr lang="de-DE" altLang="de-DE" baseline="0" dirty="0" smtClean="0">
                <a:ea typeface="ＭＳ Ｐゴシック" panose="020B0600070205080204" pitchFamily="34" charset="-128"/>
              </a:rPr>
              <a:t>Die verschiedenen Aspekte individueller Förderung werden in allen Qualitätsbereichen herausgearbeitet und in Merkmalen aufgegriffen. </a:t>
            </a:r>
          </a:p>
        </p:txBody>
      </p:sp>
    </p:spTree>
    <p:extLst>
      <p:ext uri="{BB962C8B-B14F-4D97-AF65-F5344CB8AC3E}">
        <p14:creationId xmlns:p14="http://schemas.microsoft.com/office/powerpoint/2010/main" val="6493876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xfrm>
            <a:off x="535358" y="4415530"/>
            <a:ext cx="5939685" cy="4683137"/>
          </a:xfrm>
          <a:noFill/>
        </p:spPr>
        <p:txBody>
          <a:bodyPr/>
          <a:lstStyle/>
          <a:p>
            <a:r>
              <a:rPr lang="de-DE" altLang="de-DE" dirty="0" smtClean="0">
                <a:ea typeface="ＭＳ Ｐゴシック" panose="020B0600070205080204" pitchFamily="34" charset="-128"/>
              </a:rPr>
              <a:t>Die</a:t>
            </a:r>
            <a:r>
              <a:rPr lang="de-DE" altLang="de-DE" baseline="0" dirty="0" smtClean="0">
                <a:ea typeface="ＭＳ Ｐゴシック" panose="020B0600070205080204" pitchFamily="34" charset="-128"/>
              </a:rPr>
              <a:t> Erwartung, </a:t>
            </a:r>
            <a:r>
              <a:rPr lang="de-DE" altLang="de-DE" baseline="0" smtClean="0">
                <a:ea typeface="ＭＳ Ｐゴシック" panose="020B0600070205080204" pitchFamily="34" charset="-128"/>
              </a:rPr>
              <a:t>das schulische Handeln </a:t>
            </a:r>
            <a:r>
              <a:rPr lang="de-DE" altLang="de-DE" baseline="0" dirty="0" smtClean="0">
                <a:ea typeface="ＭＳ Ｐゴシック" panose="020B0600070205080204" pitchFamily="34" charset="-128"/>
              </a:rPr>
              <a:t>auf Gesundheitsförderung auszurichten, wird an vielen Stellen des Orientierungsrahmens Schulqualität formuliert.</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34081752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xfrm>
            <a:off x="535358" y="4415530"/>
            <a:ext cx="5939685" cy="4683137"/>
          </a:xfrm>
          <a:noFill/>
        </p:spPr>
        <p:txBody>
          <a:bodyPr/>
          <a:lstStyle/>
          <a:p>
            <a:r>
              <a:rPr lang="de-DE" altLang="de-DE" dirty="0" smtClean="0">
                <a:ea typeface="ＭＳ Ｐゴシック" panose="020B0600070205080204" pitchFamily="34" charset="-128"/>
              </a:rPr>
              <a:t>Übergeordnetes Ziel</a:t>
            </a:r>
            <a:r>
              <a:rPr lang="de-DE" altLang="de-DE" baseline="0" dirty="0" smtClean="0">
                <a:ea typeface="ＭＳ Ｐゴシック" panose="020B0600070205080204" pitchFamily="34" charset="-128"/>
              </a:rPr>
              <a:t> von Unterricht und Erziehung ist nach §2 </a:t>
            </a:r>
            <a:r>
              <a:rPr lang="de-DE" altLang="de-DE" baseline="0" dirty="0" err="1" smtClean="0">
                <a:ea typeface="ＭＳ Ｐゴシック" panose="020B0600070205080204" pitchFamily="34" charset="-128"/>
              </a:rPr>
              <a:t>NSchG</a:t>
            </a:r>
            <a:r>
              <a:rPr lang="de-DE" altLang="de-DE" baseline="0" dirty="0" smtClean="0">
                <a:ea typeface="ＭＳ Ｐゴシック" panose="020B0600070205080204" pitchFamily="34" charset="-128"/>
              </a:rPr>
              <a:t> die Weiterentwicklung der Persönlichkeit der Schülerinnen und Schüler. Sie sollen fähig werden, ihr Leben eigenverantwortlich zu gestalten und in Gesellschaft und Beruf Verantwortung für sich und andere zu übernehmen. Erwartetes Ergebnis von Schule ist nicht nur der Nachweis der Beherrschung der fachbezogenen Kompetenzen, sondern gleichrangig in den Teilmerkmalen 1.1.2 und 1.1.3 verortet der Erwerb der fachübergreifenden, personalen und sozialen Kompetenzen. Auf dieses umfassendes Bildungsziel (im Strukturmodell ist im Qualitätsbereich 1 der Bildungsauftrag als </a:t>
            </a:r>
            <a:r>
              <a:rPr lang="de-DE" altLang="de-DE" baseline="0" smtClean="0">
                <a:ea typeface="ＭＳ Ｐゴシック" panose="020B0600070205080204" pitchFamily="34" charset="-128"/>
              </a:rPr>
              <a:t>übergeordnetes Ziel </a:t>
            </a:r>
            <a:r>
              <a:rPr lang="de-DE" altLang="de-DE" baseline="0" dirty="0" smtClean="0">
                <a:ea typeface="ＭＳ Ｐゴシック" panose="020B0600070205080204" pitchFamily="34" charset="-128"/>
              </a:rPr>
              <a:t>ausgewiesen!) ist alles Handeln auszurichten. Explizit wird dieser Anspruch z. B. bei der Ausgestaltung des schuleigenen Curriculums nochmals betont.</a:t>
            </a:r>
            <a:endParaRPr lang="de-DE" altLang="de-DE" dirty="0" smtClean="0">
              <a:ea typeface="ＭＳ Ｐゴシック" panose="020B0600070205080204" pitchFamily="34" charset="-128"/>
            </a:endParaRPr>
          </a:p>
        </p:txBody>
      </p:sp>
    </p:spTree>
    <p:extLst>
      <p:ext uri="{BB962C8B-B14F-4D97-AF65-F5344CB8AC3E}">
        <p14:creationId xmlns:p14="http://schemas.microsoft.com/office/powerpoint/2010/main" val="41131173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xfrm>
            <a:off x="535358" y="4415530"/>
            <a:ext cx="5939685" cy="4683137"/>
          </a:xfrm>
          <a:noFill/>
        </p:spPr>
        <p:txBody>
          <a:bodyPr/>
          <a:lstStyle/>
          <a:p>
            <a:pPr>
              <a:spcBef>
                <a:spcPts val="600"/>
              </a:spcBef>
            </a:pPr>
            <a:endParaRPr lang="de-DE" altLang="de-DE"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360063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5" Type="http://schemas.openxmlformats.org/officeDocument/2006/relationships/image" Target="../media/image2.jpe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2765425" y="2312988"/>
          <a:ext cx="211138" cy="217487"/>
        </p:xfrm>
        <a:graphic>
          <a:graphicData uri="http://schemas.openxmlformats.org/presentationml/2006/ole">
            <mc:AlternateContent xmlns:mc="http://schemas.openxmlformats.org/markup-compatibility/2006">
              <mc:Choice xmlns:v="urn:schemas-microsoft-com:vml" Requires="v">
                <p:oleObj spid="_x0000_s163940" name="CorelDRAW" r:id="rId3" imgW="452880" imgH="461520" progId="">
                  <p:embed/>
                </p:oleObj>
              </mc:Choice>
              <mc:Fallback>
                <p:oleObj name="CorelDRAW" r:id="rId3" imgW="452880" imgH="46152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5425" y="2312988"/>
                        <a:ext cx="211138" cy="21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hteck 3"/>
          <p:cNvSpPr>
            <a:spLocks noChangeArrowheads="1"/>
          </p:cNvSpPr>
          <p:nvPr userDrawn="1"/>
        </p:nvSpPr>
        <p:spPr bwMode="auto">
          <a:xfrm>
            <a:off x="0" y="0"/>
            <a:ext cx="9144000" cy="876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de-DE" altLang="de-DE"/>
          </a:p>
        </p:txBody>
      </p:sp>
      <p:sp>
        <p:nvSpPr>
          <p:cNvPr id="4" name="Line 2"/>
          <p:cNvSpPr>
            <a:spLocks noChangeShapeType="1"/>
          </p:cNvSpPr>
          <p:nvPr userDrawn="1"/>
        </p:nvSpPr>
        <p:spPr bwMode="auto">
          <a:xfrm>
            <a:off x="0" y="6399213"/>
            <a:ext cx="9144000" cy="0"/>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 name="Line 2"/>
          <p:cNvSpPr>
            <a:spLocks noChangeShapeType="1"/>
          </p:cNvSpPr>
          <p:nvPr userDrawn="1"/>
        </p:nvSpPr>
        <p:spPr bwMode="auto">
          <a:xfrm>
            <a:off x="0" y="1011238"/>
            <a:ext cx="9144000" cy="0"/>
          </a:xfrm>
          <a:prstGeom prst="line">
            <a:avLst/>
          </a:prstGeom>
          <a:noFill/>
          <a:ln w="76200">
            <a:solidFill>
              <a:srgbClr val="A5002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pic>
        <p:nvPicPr>
          <p:cNvPr id="6" name="Picture 11" descr="rot"/>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724525" y="87313"/>
            <a:ext cx="3084513"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2"/>
          <p:cNvSpPr>
            <a:spLocks noGrp="1" noChangeArrowheads="1"/>
          </p:cNvSpPr>
          <p:nvPr>
            <p:ph type="sldNum" sz="quarter" idx="10"/>
          </p:nvPr>
        </p:nvSpPr>
        <p:spPr/>
        <p:txBody>
          <a:bodyPr/>
          <a:lstStyle>
            <a:lvl1pPr>
              <a:defRPr/>
            </a:lvl1pPr>
          </a:lstStyle>
          <a:p>
            <a:fld id="{2E81E19F-2293-437B-9E3F-24887493A656}" type="slidenum">
              <a:rPr lang="de-DE" altLang="de-DE"/>
              <a:pPr/>
              <a:t>‹Nr.›</a:t>
            </a:fld>
            <a:endParaRPr lang="de-DE" altLang="de-DE"/>
          </a:p>
        </p:txBody>
      </p:sp>
      <p:sp>
        <p:nvSpPr>
          <p:cNvPr id="8" name="Rectangle 10"/>
          <p:cNvSpPr>
            <a:spLocks noGrp="1" noChangeArrowheads="1"/>
          </p:cNvSpPr>
          <p:nvPr>
            <p:ph type="dt" sz="half" idx="11"/>
          </p:nvPr>
        </p:nvSpPr>
        <p:spPr bwMode="auto">
          <a:xfrm>
            <a:off x="250825" y="6483350"/>
            <a:ext cx="2133600" cy="25876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charset="0"/>
                <a:ea typeface="ＭＳ Ｐゴシック" charset="-128"/>
              </a:defRPr>
            </a:lvl1pPr>
          </a:lstStyle>
          <a:p>
            <a:pPr>
              <a:defRPr/>
            </a:pPr>
            <a:fld id="{5ADE59FD-9FFB-4F27-BAFC-1DB0C606F653}" type="datetime1">
              <a:rPr lang="de-DE"/>
              <a:pPr>
                <a:defRPr/>
              </a:pPr>
              <a:t>11.10.2016</a:t>
            </a:fld>
            <a:endParaRPr lang="de-DE"/>
          </a:p>
        </p:txBody>
      </p:sp>
    </p:spTree>
    <p:extLst>
      <p:ext uri="{BB962C8B-B14F-4D97-AF65-F5344CB8AC3E}">
        <p14:creationId xmlns:p14="http://schemas.microsoft.com/office/powerpoint/2010/main" val="2229717954"/>
      </p:ext>
    </p:extLst>
  </p:cSld>
  <p:clrMapOvr>
    <a:masterClrMapping/>
  </p:clrMapOvr>
  <p:transition spd="slow"/>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4" name="Rectangle 12"/>
          <p:cNvSpPr>
            <a:spLocks noGrp="1" noChangeArrowheads="1"/>
          </p:cNvSpPr>
          <p:nvPr>
            <p:ph type="sldNum" sz="quarter" idx="4"/>
          </p:nvPr>
        </p:nvSpPr>
        <p:spPr bwMode="auto">
          <a:xfrm>
            <a:off x="7956550" y="6492875"/>
            <a:ext cx="1008063" cy="2492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fld id="{B55FA06B-12C3-45DF-AAB6-4D89E2C1315A}" type="slidenum">
              <a:rPr lang="de-DE" altLang="de-DE"/>
              <a:pPr/>
              <a:t>‹Nr.›</a:t>
            </a:fld>
            <a:endParaRPr lang="de-DE" altLang="de-DE"/>
          </a:p>
        </p:txBody>
      </p:sp>
    </p:spTree>
  </p:cSld>
  <p:clrMap bg1="lt1" tx1="dk1" bg2="lt2" tx2="dk2" accent1="accent1" accent2="accent2" accent3="accent3" accent4="accent4" accent5="accent5" accent6="accent6" hlink="hlink" folHlink="folHlink"/>
  <p:sldLayoutIdLst>
    <p:sldLayoutId id="2147483694" r:id="rId1"/>
  </p:sldLayoutIdLst>
  <p:transition spd="slow"/>
  <p:hf hdr="0" ftr="0" dt="0"/>
  <p:txStyles>
    <p:titleStyle>
      <a:lvl1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Arial"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Arial"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w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8.wmf"/></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notesSlide" Target="../notesSlides/notesSlide8.xml"/><Relationship Id="rId7" Type="http://schemas.openxmlformats.org/officeDocument/2006/relationships/image" Target="../media/image12.e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13.wmf"/><Relationship Id="rId4" Type="http://schemas.openxmlformats.org/officeDocument/2006/relationships/image" Target="../media/image5.wmf"/></Relationships>
</file>

<file path=ppt/slides/_rels/slide9.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notesSlide" Target="../notesSlides/notesSlide9.xml"/><Relationship Id="rId7" Type="http://schemas.openxmlformats.org/officeDocument/2006/relationships/image" Target="../media/image14.e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15.wmf"/><Relationship Id="rId4" Type="http://schemas.openxmlformats.org/officeDocument/2006/relationships/image" Target="../media/image5.wmf"/></Relationships>
</file>

<file path=ppt/slides/_rels/slide10.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notesSlide" Target="../notesSlides/notesSlide10.xml"/><Relationship Id="rId7" Type="http://schemas.openxmlformats.org/officeDocument/2006/relationships/image" Target="../media/image16.e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image" Target="../media/image17.wmf"/><Relationship Id="rId4" Type="http://schemas.openxmlformats.org/officeDocument/2006/relationships/image" Target="../media/image5.wmf"/></Relationships>
</file>

<file path=ppt/slides/_rels/slide1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vmlDrawing" Target="../drawings/vmlDrawing6.vml"/><Relationship Id="rId5" Type="http://schemas.openxmlformats.org/officeDocument/2006/relationships/image" Target="../media/image3.emf"/><Relationship Id="rId4" Type="http://schemas.openxmlformats.org/officeDocument/2006/relationships/oleObject" Target="../embeddings/oleObject6.bin"/></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2.wmf"/></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4.emf"/></Relationships>
</file>

<file path=ppt/slides/_rels/slide27.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6ACC5C4-6930-48F1-91F7-023DDBC90029}" type="slidenum">
              <a:rPr lang="de-DE" altLang="de-DE" sz="1200"/>
              <a:pPr/>
              <a:t>1</a:t>
            </a:fld>
            <a:endParaRPr lang="de-DE" altLang="de-DE" sz="1200"/>
          </a:p>
        </p:txBody>
      </p:sp>
      <p:sp>
        <p:nvSpPr>
          <p:cNvPr id="3075"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D5575E0E-1244-4DAF-8A22-9C094E24FB5F}" type="slidenum">
              <a:rPr lang="de-DE" altLang="de-DE" sz="1200"/>
              <a:pPr algn="r"/>
              <a:t>1</a:t>
            </a:fld>
            <a:endParaRPr lang="de-DE" altLang="de-DE" sz="1200"/>
          </a:p>
        </p:txBody>
      </p:sp>
      <p:sp>
        <p:nvSpPr>
          <p:cNvPr id="3076"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
        <p:nvSpPr>
          <p:cNvPr id="3082" name="Text Box 4"/>
          <p:cNvSpPr txBox="1">
            <a:spLocks noChangeArrowheads="1"/>
          </p:cNvSpPr>
          <p:nvPr/>
        </p:nvSpPr>
        <p:spPr bwMode="auto">
          <a:xfrm>
            <a:off x="368856" y="4523198"/>
            <a:ext cx="418866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3200" b="1" i="1" dirty="0" smtClean="0">
                <a:solidFill>
                  <a:srgbClr val="A50021"/>
                </a:solidFill>
                <a:latin typeface="Calibri" panose="020F0502020204030204" pitchFamily="34" charset="0"/>
              </a:rPr>
              <a:t>Orientierungsrahmens </a:t>
            </a:r>
            <a:r>
              <a:rPr lang="de-DE" altLang="de-DE" b="1" i="1" dirty="0">
                <a:solidFill>
                  <a:srgbClr val="A50021"/>
                </a:solidFill>
                <a:latin typeface="Calibri" panose="020F0502020204030204" pitchFamily="34" charset="0"/>
              </a:rPr>
              <a:t>Schulqualität in </a:t>
            </a:r>
            <a:r>
              <a:rPr lang="de-DE" altLang="de-DE" b="1" i="1" dirty="0" smtClean="0">
                <a:solidFill>
                  <a:srgbClr val="A50021"/>
                </a:solidFill>
                <a:latin typeface="Calibri" panose="020F0502020204030204" pitchFamily="34" charset="0"/>
              </a:rPr>
              <a:t>Niedersachsen</a:t>
            </a:r>
            <a:endParaRPr lang="de-DE" altLang="de-DE" b="1" i="1" dirty="0">
              <a:solidFill>
                <a:srgbClr val="A50021"/>
              </a:solidFill>
              <a:latin typeface="Calibri" panose="020F0502020204030204" pitchFamily="34" charset="0"/>
            </a:endParaRPr>
          </a:p>
        </p:txBody>
      </p:sp>
      <p:sp>
        <p:nvSpPr>
          <p:cNvPr id="3083" name="Text Box 11"/>
          <p:cNvSpPr txBox="1">
            <a:spLocks noChangeArrowheads="1"/>
          </p:cNvSpPr>
          <p:nvPr/>
        </p:nvSpPr>
        <p:spPr bwMode="auto">
          <a:xfrm>
            <a:off x="363845" y="1415517"/>
            <a:ext cx="5216266"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altLang="de-DE" sz="3600" b="1" dirty="0" smtClean="0">
                <a:solidFill>
                  <a:srgbClr val="A50021"/>
                </a:solidFill>
                <a:latin typeface="Calibri" panose="020F0502020204030204" pitchFamily="34" charset="0"/>
              </a:rPr>
              <a:t>Qualitätsentwicklung</a:t>
            </a:r>
            <a:endParaRPr lang="de-DE" altLang="de-DE" sz="3600" b="1" dirty="0">
              <a:solidFill>
                <a:srgbClr val="A50021"/>
              </a:solidFill>
              <a:latin typeface="Calibri" panose="020F0502020204030204" pitchFamily="34" charset="0"/>
            </a:endParaRPr>
          </a:p>
          <a:p>
            <a:endParaRPr lang="de-DE" altLang="de-DE" sz="1600" b="1" dirty="0" smtClean="0">
              <a:solidFill>
                <a:srgbClr val="A50021"/>
              </a:solidFill>
              <a:latin typeface="Calibri" panose="020F0502020204030204" pitchFamily="34" charset="0"/>
            </a:endParaRPr>
          </a:p>
          <a:p>
            <a:r>
              <a:rPr lang="de-DE" altLang="de-DE" b="1" dirty="0" smtClean="0">
                <a:solidFill>
                  <a:srgbClr val="A50021"/>
                </a:solidFill>
                <a:latin typeface="Calibri" panose="020F0502020204030204" pitchFamily="34" charset="0"/>
              </a:rPr>
              <a:t>durch die</a:t>
            </a:r>
            <a:endParaRPr lang="de-DE" altLang="de-DE" b="1" dirty="0">
              <a:solidFill>
                <a:srgbClr val="A50021"/>
              </a:solidFill>
              <a:latin typeface="Calibri" panose="020F0502020204030204" pitchFamily="34" charset="0"/>
            </a:endParaRPr>
          </a:p>
          <a:p>
            <a:r>
              <a:rPr lang="de-DE" altLang="de-DE" sz="3000" b="1" dirty="0" smtClean="0">
                <a:solidFill>
                  <a:srgbClr val="A50021"/>
                </a:solidFill>
                <a:latin typeface="Calibri" panose="020F0502020204030204" pitchFamily="34" charset="0"/>
              </a:rPr>
              <a:t>Eigenverantwortliche</a:t>
            </a:r>
            <a:r>
              <a:rPr lang="de-DE" altLang="de-DE" sz="3000" b="1" dirty="0">
                <a:solidFill>
                  <a:srgbClr val="A50021"/>
                </a:solidFill>
                <a:latin typeface="Calibri" panose="020F0502020204030204" pitchFamily="34" charset="0"/>
              </a:rPr>
              <a:t> </a:t>
            </a:r>
            <a:r>
              <a:rPr lang="de-DE" altLang="de-DE" sz="3000" b="1" dirty="0" smtClean="0">
                <a:solidFill>
                  <a:srgbClr val="A50021"/>
                </a:solidFill>
                <a:latin typeface="Calibri" panose="020F0502020204030204" pitchFamily="34" charset="0"/>
              </a:rPr>
              <a:t>Schule </a:t>
            </a:r>
            <a:endParaRPr lang="de-DE" altLang="de-DE" sz="3000" b="1" dirty="0">
              <a:solidFill>
                <a:srgbClr val="A50021"/>
              </a:solidFill>
              <a:latin typeface="Calibri" panose="020F0502020204030204" pitchFamily="34" charset="0"/>
            </a:endParaRPr>
          </a:p>
        </p:txBody>
      </p:sp>
      <p:sp>
        <p:nvSpPr>
          <p:cNvPr id="3084"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a:solidFill>
                  <a:srgbClr val="595959"/>
                </a:solidFill>
                <a:latin typeface="Calibri" panose="020F0502020204030204" pitchFamily="34" charset="0"/>
              </a:rPr>
              <a:t>Ausrichtung </a:t>
            </a:r>
            <a:r>
              <a:rPr lang="de-DE" altLang="de-DE" sz="2000" b="1" dirty="0" smtClean="0">
                <a:solidFill>
                  <a:srgbClr val="595959"/>
                </a:solidFill>
                <a:latin typeface="Calibri" panose="020F0502020204030204" pitchFamily="34" charset="0"/>
              </a:rPr>
              <a:t>- </a:t>
            </a:r>
            <a:r>
              <a:rPr lang="de-DE" altLang="de-DE" sz="2200" b="1" dirty="0">
                <a:solidFill>
                  <a:srgbClr val="595959"/>
                </a:solidFill>
                <a:latin typeface="Calibri" panose="020F0502020204030204" pitchFamily="34" charset="0"/>
              </a:rPr>
              <a:t>A</a:t>
            </a:r>
            <a:r>
              <a:rPr lang="de-DE" altLang="de-DE" sz="2200" b="1" dirty="0" smtClean="0">
                <a:solidFill>
                  <a:srgbClr val="595959"/>
                </a:solidFill>
                <a:latin typeface="Calibri" panose="020F0502020204030204" pitchFamily="34" charset="0"/>
              </a:rPr>
              <a:t>usgestaltung - Unterstützung</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pic>
        <p:nvPicPr>
          <p:cNvPr id="3085"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41108" y="1340768"/>
            <a:ext cx="2707356" cy="381853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0" name="Objekt 9"/>
          <p:cNvGraphicFramePr>
            <a:graphicFrameLocks noChangeAspect="1"/>
          </p:cNvGraphicFramePr>
          <p:nvPr>
            <p:extLst>
              <p:ext uri="{D42A27DB-BD31-4B8C-83A1-F6EECF244321}">
                <p14:modId xmlns:p14="http://schemas.microsoft.com/office/powerpoint/2010/main" val="465450437"/>
              </p:ext>
            </p:extLst>
          </p:nvPr>
        </p:nvGraphicFramePr>
        <p:xfrm>
          <a:off x="4788024" y="3580325"/>
          <a:ext cx="1890933" cy="2675947"/>
        </p:xfrm>
        <a:graphic>
          <a:graphicData uri="http://schemas.openxmlformats.org/presentationml/2006/ole">
            <mc:AlternateContent xmlns:mc="http://schemas.openxmlformats.org/markup-compatibility/2006">
              <mc:Choice xmlns:v="urn:schemas-microsoft-com:vml" Requires="v">
                <p:oleObj spid="_x0000_s170079" name="Acrobat Document" r:id="rId5" imgW="5667162" imgH="8020050" progId="AcroExch.Document.11">
                  <p:embed/>
                </p:oleObj>
              </mc:Choice>
              <mc:Fallback>
                <p:oleObj name="Acrobat Document" r:id="rId5" imgW="5667162" imgH="8020050" progId="AcroExch.Document.11">
                  <p:embed/>
                  <p:pic>
                    <p:nvPicPr>
                      <p:cNvPr id="0" name=""/>
                      <p:cNvPicPr/>
                      <p:nvPr/>
                    </p:nvPicPr>
                    <p:blipFill>
                      <a:blip r:embed="rId6"/>
                      <a:stretch>
                        <a:fillRect/>
                      </a:stretch>
                    </p:blipFill>
                    <p:spPr>
                      <a:xfrm>
                        <a:off x="4788024" y="3580325"/>
                        <a:ext cx="1890933" cy="2675947"/>
                      </a:xfrm>
                      <a:prstGeom prst="rect">
                        <a:avLst/>
                      </a:prstGeom>
                      <a:ln>
                        <a:solidFill>
                          <a:schemeClr val="tx1"/>
                        </a:solidFill>
                      </a:ln>
                    </p:spPr>
                  </p:pic>
                </p:oleObj>
              </mc:Fallback>
            </mc:AlternateContent>
          </a:graphicData>
        </a:graphic>
      </p:graphicFrame>
      <p:sp>
        <p:nvSpPr>
          <p:cNvPr id="11" name="Text Box 4"/>
          <p:cNvSpPr txBox="1">
            <a:spLocks noChangeArrowheads="1"/>
          </p:cNvSpPr>
          <p:nvPr/>
        </p:nvSpPr>
        <p:spPr bwMode="auto">
          <a:xfrm>
            <a:off x="383113" y="3697734"/>
            <a:ext cx="41886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b="1" i="1" dirty="0" smtClean="0">
                <a:latin typeface="Calibri" panose="020F0502020204030204" pitchFamily="34" charset="0"/>
              </a:rPr>
              <a:t>mit Unterstützung des</a:t>
            </a:r>
            <a:endParaRPr lang="de-DE" altLang="de-DE" b="1" i="1" dirty="0">
              <a:latin typeface="Calibri" panose="020F050202020403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08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8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 grpId="0"/>
      <p:bldP spid="3083"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D1D5F7B-9881-4213-8725-7F7B717F7A54}" type="slidenum">
              <a:rPr lang="de-DE" altLang="de-DE" sz="1200"/>
              <a:pPr/>
              <a:t>2</a:t>
            </a:fld>
            <a:endParaRPr lang="de-DE" altLang="de-DE" sz="1200"/>
          </a:p>
        </p:txBody>
      </p:sp>
      <p:sp>
        <p:nvSpPr>
          <p:cNvPr id="5123"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78962D93-5CDA-4EE0-80C5-DA434CCF2676}" type="slidenum">
              <a:rPr lang="de-DE" altLang="de-DE" sz="1200"/>
              <a:pPr algn="r"/>
              <a:t>2</a:t>
            </a:fld>
            <a:endParaRPr lang="de-DE" altLang="de-DE" sz="1200"/>
          </a:p>
        </p:txBody>
      </p:sp>
      <p:sp>
        <p:nvSpPr>
          <p:cNvPr id="5124" name="Textfeld 1"/>
          <p:cNvSpPr txBox="1">
            <a:spLocks noChangeArrowheads="1"/>
          </p:cNvSpPr>
          <p:nvPr/>
        </p:nvSpPr>
        <p:spPr bwMode="auto">
          <a:xfrm>
            <a:off x="266956" y="3706579"/>
            <a:ext cx="8713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pPr>
            <a:endParaRPr lang="de-DE" altLang="de-DE" sz="1800">
              <a:latin typeface="Calibri" panose="020F0502020204030204" pitchFamily="34" charset="0"/>
            </a:endParaRPr>
          </a:p>
        </p:txBody>
      </p:sp>
      <p:sp>
        <p:nvSpPr>
          <p:cNvPr id="5127" name="Text Box 7"/>
          <p:cNvSpPr txBox="1">
            <a:spLocks noChangeArrowheads="1"/>
          </p:cNvSpPr>
          <p:nvPr/>
        </p:nvSpPr>
        <p:spPr bwMode="auto">
          <a:xfrm>
            <a:off x="2916238" y="3284538"/>
            <a:ext cx="352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de-DE" altLang="de-DE"/>
          </a:p>
        </p:txBody>
      </p:sp>
      <p:sp>
        <p:nvSpPr>
          <p:cNvPr id="629778" name="Textfeld 2"/>
          <p:cNvSpPr txBox="1">
            <a:spLocks noChangeArrowheads="1"/>
          </p:cNvSpPr>
          <p:nvPr/>
        </p:nvSpPr>
        <p:spPr bwMode="auto">
          <a:xfrm>
            <a:off x="275108" y="1340768"/>
            <a:ext cx="8257332" cy="39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b="1" dirty="0" smtClean="0">
                <a:solidFill>
                  <a:srgbClr val="A50021"/>
                </a:solidFill>
                <a:latin typeface="Calibri" panose="020F0502020204030204" pitchFamily="34" charset="0"/>
              </a:rPr>
              <a:t>Grundsatz schulischer </a:t>
            </a:r>
            <a:r>
              <a:rPr lang="de-DE" altLang="de-DE" b="1" dirty="0">
                <a:solidFill>
                  <a:srgbClr val="A50021"/>
                </a:solidFill>
                <a:latin typeface="Calibri" panose="020F0502020204030204" pitchFamily="34" charset="0"/>
              </a:rPr>
              <a:t>Qualitätsentwicklung</a:t>
            </a:r>
            <a:r>
              <a:rPr lang="de-DE" altLang="de-DE" b="1" dirty="0" smtClean="0">
                <a:solidFill>
                  <a:srgbClr val="C00000"/>
                </a:solidFill>
                <a:latin typeface="Calibri" panose="020F0502020204030204" pitchFamily="34" charset="0"/>
              </a:rPr>
              <a:t>:</a:t>
            </a:r>
            <a:endParaRPr lang="de-DE" altLang="de-DE" b="1" dirty="0">
              <a:solidFill>
                <a:srgbClr val="C00000"/>
              </a:solidFill>
              <a:latin typeface="Calibri" panose="020F0502020204030204" pitchFamily="34" charset="0"/>
            </a:endParaRPr>
          </a:p>
        </p:txBody>
      </p:sp>
      <p:sp>
        <p:nvSpPr>
          <p:cNvPr id="629779" name="Text Box 19"/>
          <p:cNvSpPr txBox="1">
            <a:spLocks noChangeArrowheads="1"/>
          </p:cNvSpPr>
          <p:nvPr/>
        </p:nvSpPr>
        <p:spPr bwMode="auto">
          <a:xfrm>
            <a:off x="278409" y="1772816"/>
            <a:ext cx="868620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342900" indent="-342900" eaLnBrk="1" hangingPunct="1">
              <a:buFontTx/>
              <a:buChar char="-"/>
            </a:pPr>
            <a:r>
              <a:rPr lang="de-DE" altLang="de-DE" b="1" dirty="0" smtClean="0">
                <a:latin typeface="Calibri" panose="020F0502020204030204" pitchFamily="34" charset="0"/>
              </a:rPr>
              <a:t>Chancengleichheit</a:t>
            </a:r>
            <a:r>
              <a:rPr lang="de-DE" altLang="de-DE" sz="2000" dirty="0" smtClean="0">
                <a:latin typeface="Calibri" panose="020F0502020204030204" pitchFamily="34" charset="0"/>
              </a:rPr>
              <a:t>: </a:t>
            </a:r>
            <a:r>
              <a:rPr lang="de-DE" altLang="de-DE" sz="2200" dirty="0" smtClean="0">
                <a:latin typeface="Calibri" panose="020F0502020204030204" pitchFamily="34" charset="0"/>
              </a:rPr>
              <a:t>»Jeder </a:t>
            </a:r>
            <a:r>
              <a:rPr lang="de-DE" altLang="de-DE" sz="2200" dirty="0">
                <a:latin typeface="Calibri" panose="020F0502020204030204" pitchFamily="34" charset="0"/>
              </a:rPr>
              <a:t>Mensch hat das Recht auf Bildung</a:t>
            </a:r>
            <a:r>
              <a:rPr lang="de-DE" altLang="de-DE" sz="2200" dirty="0" smtClean="0">
                <a:latin typeface="Calibri" panose="020F0502020204030204" pitchFamily="34" charset="0"/>
              </a:rPr>
              <a:t>.«</a:t>
            </a:r>
          </a:p>
          <a:p>
            <a:pPr marL="342900" indent="-342900" eaLnBrk="1" hangingPunct="1">
              <a:buFontTx/>
              <a:buChar char="-"/>
            </a:pPr>
            <a:r>
              <a:rPr lang="de-DE" altLang="de-DE" b="1" dirty="0" smtClean="0">
                <a:latin typeface="Calibri" panose="020F0502020204030204" pitchFamily="34" charset="0"/>
              </a:rPr>
              <a:t>Inklusive Schule</a:t>
            </a:r>
            <a:r>
              <a:rPr lang="de-DE" altLang="de-DE" sz="2200" dirty="0" smtClean="0">
                <a:latin typeface="Calibri" panose="020F0502020204030204" pitchFamily="34" charset="0"/>
              </a:rPr>
              <a:t>: barrierefreier und gleichberechtigter Zugang für alle</a:t>
            </a:r>
          </a:p>
        </p:txBody>
      </p:sp>
      <p:sp>
        <p:nvSpPr>
          <p:cNvPr id="14" name="Textfeld 2"/>
          <p:cNvSpPr txBox="1">
            <a:spLocks noChangeArrowheads="1"/>
          </p:cNvSpPr>
          <p:nvPr/>
        </p:nvSpPr>
        <p:spPr bwMode="auto">
          <a:xfrm>
            <a:off x="250825" y="2969194"/>
            <a:ext cx="763743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b="1" dirty="0">
                <a:solidFill>
                  <a:srgbClr val="A50021"/>
                </a:solidFill>
                <a:latin typeface="Calibri" panose="020F0502020204030204" pitchFamily="34" charset="0"/>
              </a:rPr>
              <a:t>Bild guter Schule: </a:t>
            </a:r>
            <a:r>
              <a:rPr lang="de-DE" altLang="de-DE" dirty="0" smtClean="0">
                <a:latin typeface="Calibri" panose="020F0502020204030204" pitchFamily="34" charset="0"/>
              </a:rPr>
              <a:t>Umfassende Bildung wird erreicht durch</a:t>
            </a:r>
            <a:endParaRPr lang="de-DE" altLang="de-DE" dirty="0">
              <a:latin typeface="Calibri" panose="020F0502020204030204" pitchFamily="34" charset="0"/>
            </a:endParaRPr>
          </a:p>
        </p:txBody>
      </p:sp>
      <p:sp>
        <p:nvSpPr>
          <p:cNvPr id="2" name="Textfeld 1"/>
          <p:cNvSpPr txBox="1"/>
          <p:nvPr/>
        </p:nvSpPr>
        <p:spPr>
          <a:xfrm>
            <a:off x="331126" y="3393574"/>
            <a:ext cx="7476836" cy="2123658"/>
          </a:xfrm>
          <a:prstGeom prst="rect">
            <a:avLst/>
          </a:prstGeom>
          <a:noFill/>
        </p:spPr>
        <p:txBody>
          <a:bodyPr wrap="square" rtlCol="0">
            <a:spAutoFit/>
          </a:bodyPr>
          <a:lstStyle/>
          <a:p>
            <a:pPr marL="342900" indent="-342900" eaLnBrk="1" hangingPunct="1">
              <a:spcBef>
                <a:spcPct val="50000"/>
              </a:spcBef>
              <a:buFontTx/>
              <a:buChar char="-"/>
            </a:pPr>
            <a:r>
              <a:rPr lang="de-DE" altLang="de-DE" dirty="0" smtClean="0">
                <a:latin typeface="Calibri" panose="020F0502020204030204" pitchFamily="34" charset="0"/>
              </a:rPr>
              <a:t>gute </a:t>
            </a:r>
            <a:r>
              <a:rPr lang="de-DE" altLang="de-DE" dirty="0">
                <a:latin typeface="Calibri" panose="020F0502020204030204" pitchFamily="34" charset="0"/>
              </a:rPr>
              <a:t>und gerechte </a:t>
            </a:r>
            <a:r>
              <a:rPr lang="de-DE" altLang="de-DE" dirty="0" smtClean="0">
                <a:latin typeface="Calibri" panose="020F0502020204030204" pitchFamily="34" charset="0"/>
              </a:rPr>
              <a:t>Lernbedingungen,</a:t>
            </a:r>
            <a:endParaRPr lang="de-DE" altLang="de-DE" dirty="0">
              <a:latin typeface="Calibri" panose="020F0502020204030204" pitchFamily="34" charset="0"/>
            </a:endParaRPr>
          </a:p>
          <a:p>
            <a:pPr marL="342900" indent="-342900" eaLnBrk="1" hangingPunct="1">
              <a:spcBef>
                <a:spcPct val="50000"/>
              </a:spcBef>
              <a:buFontTx/>
              <a:buChar char="-"/>
            </a:pPr>
            <a:r>
              <a:rPr lang="de-DE" altLang="de-DE" dirty="0">
                <a:latin typeface="Calibri" panose="020F0502020204030204" pitchFamily="34" charset="0"/>
              </a:rPr>
              <a:t>Berücksichtigung der individuellen </a:t>
            </a:r>
            <a:r>
              <a:rPr lang="de-DE" altLang="de-DE" dirty="0" smtClean="0">
                <a:latin typeface="Calibri" panose="020F0502020204030204" pitchFamily="34" charset="0"/>
              </a:rPr>
              <a:t>Voraussetzungen,</a:t>
            </a:r>
          </a:p>
          <a:p>
            <a:pPr marL="342900" indent="-342900" eaLnBrk="1" hangingPunct="1">
              <a:spcBef>
                <a:spcPct val="50000"/>
              </a:spcBef>
              <a:buFontTx/>
              <a:buChar char="-"/>
            </a:pPr>
            <a:r>
              <a:rPr lang="de-DE" altLang="de-DE" dirty="0" smtClean="0">
                <a:latin typeface="Calibri" panose="020F0502020204030204" pitchFamily="34" charset="0"/>
              </a:rPr>
              <a:t>Förderung der vielfältigen Begabungen und Interessen,</a:t>
            </a:r>
            <a:endParaRPr lang="de-DE" altLang="de-DE" dirty="0">
              <a:latin typeface="Calibri" panose="020F0502020204030204" pitchFamily="34" charset="0"/>
            </a:endParaRPr>
          </a:p>
          <a:p>
            <a:pPr marL="342900" indent="-342900" eaLnBrk="1" hangingPunct="1">
              <a:spcBef>
                <a:spcPct val="50000"/>
              </a:spcBef>
              <a:buFontTx/>
              <a:buChar char="-"/>
            </a:pPr>
            <a:r>
              <a:rPr lang="de-DE" altLang="de-DE" dirty="0">
                <a:latin typeface="Calibri" panose="020F0502020204030204" pitchFamily="34" charset="0"/>
              </a:rPr>
              <a:t>Stärkung des </a:t>
            </a:r>
            <a:r>
              <a:rPr lang="de-DE" altLang="de-DE" dirty="0" smtClean="0">
                <a:latin typeface="Calibri" panose="020F0502020204030204" pitchFamily="34" charset="0"/>
              </a:rPr>
              <a:t>Bildungswillen der Heranwachsenden.</a:t>
            </a:r>
            <a:endParaRPr lang="de-DE" altLang="de-DE" dirty="0">
              <a:latin typeface="Calibri" panose="020F0502020204030204" pitchFamily="34" charset="0"/>
            </a:endParaRPr>
          </a:p>
        </p:txBody>
      </p:sp>
      <p:sp>
        <p:nvSpPr>
          <p:cNvPr id="17" name="Text Box 19"/>
          <p:cNvSpPr txBox="1">
            <a:spLocks noChangeArrowheads="1"/>
          </p:cNvSpPr>
          <p:nvPr/>
        </p:nvSpPr>
        <p:spPr bwMode="auto">
          <a:xfrm>
            <a:off x="280139" y="5631631"/>
            <a:ext cx="8686203"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sz="2200" b="1" dirty="0">
                <a:solidFill>
                  <a:srgbClr val="A50021"/>
                </a:solidFill>
                <a:latin typeface="Calibri" panose="020F0502020204030204" pitchFamily="34" charset="0"/>
              </a:rPr>
              <a:t>               In guten Schulen wird Inklusion als Grundhaltung gelebt</a:t>
            </a:r>
            <a:r>
              <a:rPr lang="de-DE" altLang="de-DE" sz="2200" dirty="0" smtClean="0">
                <a:solidFill>
                  <a:srgbClr val="C00000"/>
                </a:solidFill>
                <a:latin typeface="Calibri" panose="020F0502020204030204" pitchFamily="34" charset="0"/>
              </a:rPr>
              <a:t>.</a:t>
            </a:r>
          </a:p>
        </p:txBody>
      </p:sp>
      <p:sp>
        <p:nvSpPr>
          <p:cNvPr id="18" name="AutoShape 12"/>
          <p:cNvSpPr>
            <a:spLocks noChangeArrowheads="1"/>
          </p:cNvSpPr>
          <p:nvPr/>
        </p:nvSpPr>
        <p:spPr bwMode="auto">
          <a:xfrm>
            <a:off x="373899" y="5762563"/>
            <a:ext cx="559800" cy="186717"/>
          </a:xfrm>
          <a:prstGeom prst="rightArrow">
            <a:avLst>
              <a:gd name="adj1" fmla="val 50000"/>
              <a:gd name="adj2" fmla="val 73329"/>
            </a:avLst>
          </a:prstGeom>
          <a:solidFill>
            <a:srgbClr val="C00000"/>
          </a:solidFill>
          <a:ln w="9525">
            <a:solidFill>
              <a:schemeClr val="tx1"/>
            </a:solidFill>
            <a:miter lim="800000"/>
            <a:headEnd/>
            <a:tailEnd/>
          </a:ln>
          <a:effectLst/>
          <a:extLst/>
        </p:spPr>
        <p:txBody>
          <a:bodyPr wrap="none" anchor="ctr"/>
          <a:lstStyle/>
          <a:p>
            <a:endParaRPr lang="de-DE"/>
          </a:p>
        </p:txBody>
      </p:sp>
      <p:sp>
        <p:nvSpPr>
          <p:cNvPr id="15"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a:solidFill>
                  <a:schemeClr val="tx1"/>
                </a:solidFill>
                <a:latin typeface="Calibri" panose="020F0502020204030204" pitchFamily="34" charset="0"/>
              </a:rPr>
              <a:t>Ausrichtung</a:t>
            </a:r>
            <a:r>
              <a:rPr lang="de-DE" altLang="de-DE" sz="2200" b="1" dirty="0">
                <a:solidFill>
                  <a:srgbClr val="595959"/>
                </a:solidFill>
                <a:latin typeface="Calibri" panose="020F0502020204030204" pitchFamily="34" charset="0"/>
              </a:rPr>
              <a:t> </a:t>
            </a:r>
            <a:r>
              <a:rPr lang="de-DE" altLang="de-DE" sz="2000" b="1" dirty="0" smtClean="0">
                <a:solidFill>
                  <a:srgbClr val="595959"/>
                </a:solidFill>
                <a:latin typeface="Calibri" panose="020F0502020204030204" pitchFamily="34" charset="0"/>
              </a:rPr>
              <a:t>- </a:t>
            </a:r>
            <a:r>
              <a:rPr lang="de-DE" altLang="de-DE" sz="2200" b="1" dirty="0">
                <a:solidFill>
                  <a:srgbClr val="595959"/>
                </a:solidFill>
                <a:latin typeface="Calibri" panose="020F0502020204030204" pitchFamily="34" charset="0"/>
              </a:rPr>
              <a:t>A</a:t>
            </a:r>
            <a:r>
              <a:rPr lang="de-DE" altLang="de-DE" sz="2200" b="1" dirty="0" smtClean="0">
                <a:solidFill>
                  <a:srgbClr val="595959"/>
                </a:solidFill>
                <a:latin typeface="Calibri" panose="020F0502020204030204" pitchFamily="34" charset="0"/>
              </a:rPr>
              <a:t>usgestaltung - Unterstützung</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6"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extLst>
      <p:ext uri="{BB962C8B-B14F-4D97-AF65-F5344CB8AC3E}">
        <p14:creationId xmlns:p14="http://schemas.microsoft.com/office/powerpoint/2010/main" val="206564226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297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977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9778" grpId="0"/>
      <p:bldP spid="629779" grpId="0"/>
      <p:bldP spid="14" grpId="0"/>
      <p:bldP spid="2" grpId="0"/>
      <p:bldP spid="17" grpId="0"/>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BA590D34-FFE6-4410-9BA4-D5028CA1CCC9}" type="slidenum">
              <a:rPr lang="de-DE" altLang="de-DE" sz="1200"/>
              <a:pPr algn="r"/>
              <a:t>3</a:t>
            </a:fld>
            <a:endParaRPr lang="de-DE" altLang="de-DE" sz="1200"/>
          </a:p>
        </p:txBody>
      </p:sp>
      <p:sp>
        <p:nvSpPr>
          <p:cNvPr id="73731" name="Textfeld 1"/>
          <p:cNvSpPr txBox="1">
            <a:spLocks noChangeArrowheads="1"/>
          </p:cNvSpPr>
          <p:nvPr/>
        </p:nvSpPr>
        <p:spPr bwMode="auto">
          <a:xfrm>
            <a:off x="250825" y="3716338"/>
            <a:ext cx="8713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pPr>
            <a:endParaRPr lang="de-DE" altLang="de-DE" sz="1800">
              <a:latin typeface="Calibri" panose="020F0502020204030204" pitchFamily="34" charset="0"/>
            </a:endParaRPr>
          </a:p>
        </p:txBody>
      </p:sp>
      <p:sp>
        <p:nvSpPr>
          <p:cNvPr id="73734" name="Text Box 6"/>
          <p:cNvSpPr txBox="1">
            <a:spLocks noChangeArrowheads="1"/>
          </p:cNvSpPr>
          <p:nvPr/>
        </p:nvSpPr>
        <p:spPr bwMode="auto">
          <a:xfrm>
            <a:off x="2916238" y="3284538"/>
            <a:ext cx="352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3735" name="Text Box 7"/>
          <p:cNvSpPr txBox="1">
            <a:spLocks noChangeArrowheads="1"/>
          </p:cNvSpPr>
          <p:nvPr/>
        </p:nvSpPr>
        <p:spPr bwMode="auto">
          <a:xfrm>
            <a:off x="250825" y="5326063"/>
            <a:ext cx="1800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3736" name="Text Box 8"/>
          <p:cNvSpPr txBox="1">
            <a:spLocks noChangeArrowheads="1"/>
          </p:cNvSpPr>
          <p:nvPr/>
        </p:nvSpPr>
        <p:spPr bwMode="auto">
          <a:xfrm>
            <a:off x="4643438" y="2708275"/>
            <a:ext cx="504825"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3737" name="Text Box 9"/>
          <p:cNvSpPr txBox="1">
            <a:spLocks noChangeArrowheads="1"/>
          </p:cNvSpPr>
          <p:nvPr/>
        </p:nvSpPr>
        <p:spPr bwMode="auto">
          <a:xfrm>
            <a:off x="8280400" y="2616200"/>
            <a:ext cx="504825"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3738" name="Text Box 10"/>
          <p:cNvSpPr txBox="1">
            <a:spLocks noChangeArrowheads="1"/>
          </p:cNvSpPr>
          <p:nvPr/>
        </p:nvSpPr>
        <p:spPr bwMode="auto">
          <a:xfrm>
            <a:off x="395289" y="1196752"/>
            <a:ext cx="288056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de-DE" altLang="de-DE" b="1" dirty="0">
                <a:latin typeface="Calibri" panose="020F0502020204030204" pitchFamily="34" charset="0"/>
              </a:rPr>
              <a:t>Qualitätsentwicklung </a:t>
            </a:r>
            <a:r>
              <a:rPr lang="de-DE" altLang="de-DE" b="1" dirty="0" smtClean="0">
                <a:latin typeface="Calibri" panose="020F0502020204030204" pitchFamily="34" charset="0"/>
              </a:rPr>
              <a:t>gemäß </a:t>
            </a:r>
            <a:r>
              <a:rPr lang="de-DE" altLang="de-DE" b="1" dirty="0" err="1" smtClean="0">
                <a:latin typeface="Calibri" panose="020F0502020204030204" pitchFamily="34" charset="0"/>
              </a:rPr>
              <a:t>NSchG</a:t>
            </a:r>
            <a:r>
              <a:rPr lang="de-DE" altLang="de-DE" b="1" dirty="0" smtClean="0">
                <a:latin typeface="Calibri" panose="020F0502020204030204" pitchFamily="34" charset="0"/>
              </a:rPr>
              <a:t> §32:</a:t>
            </a:r>
            <a:endParaRPr lang="de-DE" altLang="de-DE" b="1" dirty="0">
              <a:latin typeface="Calibri" panose="020F0502020204030204" pitchFamily="34" charset="0"/>
            </a:endParaRPr>
          </a:p>
        </p:txBody>
      </p:sp>
      <p:pic>
        <p:nvPicPr>
          <p:cNvPr id="1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0683" y="1340768"/>
            <a:ext cx="3639749" cy="775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Grafik 2"/>
          <p:cNvPicPr>
            <a:picLocks noChangeAspect="1"/>
          </p:cNvPicPr>
          <p:nvPr/>
        </p:nvPicPr>
        <p:blipFill>
          <a:blip r:embed="rId4"/>
          <a:stretch>
            <a:fillRect/>
          </a:stretch>
        </p:blipFill>
        <p:spPr>
          <a:xfrm>
            <a:off x="4564434" y="2186429"/>
            <a:ext cx="4112022" cy="4102064"/>
          </a:xfrm>
          <a:prstGeom prst="rect">
            <a:avLst/>
          </a:prstGeom>
        </p:spPr>
      </p:pic>
      <p:sp>
        <p:nvSpPr>
          <p:cNvPr id="15" name="Text Box 10"/>
          <p:cNvSpPr txBox="1">
            <a:spLocks noChangeArrowheads="1"/>
          </p:cNvSpPr>
          <p:nvPr/>
        </p:nvSpPr>
        <p:spPr bwMode="auto">
          <a:xfrm>
            <a:off x="323528" y="2150011"/>
            <a:ext cx="4997376"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de-DE" altLang="de-DE" sz="1600" dirty="0" smtClean="0">
                <a:latin typeface="Calibri" panose="020F0502020204030204" pitchFamily="34" charset="0"/>
              </a:rPr>
              <a:t>(2) „</a:t>
            </a:r>
            <a:r>
              <a:rPr lang="de-DE" altLang="de-DE" sz="2000" dirty="0" smtClean="0">
                <a:latin typeface="Calibri" panose="020F0502020204030204" pitchFamily="34" charset="0"/>
              </a:rPr>
              <a:t>Die Schule gibt sich ein </a:t>
            </a:r>
            <a:r>
              <a:rPr lang="de-DE" altLang="de-DE" sz="2000" b="1" dirty="0" smtClean="0">
                <a:latin typeface="Calibri" panose="020F0502020204030204" pitchFamily="34" charset="0"/>
              </a:rPr>
              <a:t>Schulprogramm</a:t>
            </a:r>
            <a:r>
              <a:rPr lang="de-DE" altLang="de-DE" sz="2000" dirty="0" smtClean="0">
                <a:latin typeface="Calibri" panose="020F0502020204030204" pitchFamily="34" charset="0"/>
              </a:rPr>
              <a:t>.“: </a:t>
            </a:r>
          </a:p>
          <a:p>
            <a:pPr>
              <a:spcBef>
                <a:spcPct val="50000"/>
              </a:spcBef>
            </a:pPr>
            <a:r>
              <a:rPr lang="de-DE" altLang="de-DE" sz="2000" dirty="0" smtClean="0">
                <a:latin typeface="Calibri" panose="020F0502020204030204" pitchFamily="34" charset="0"/>
              </a:rPr>
              <a:t>     - Festlegung der Grundsätze, </a:t>
            </a:r>
            <a:r>
              <a:rPr lang="de-DE" altLang="de-DE" sz="2000" dirty="0">
                <a:latin typeface="Calibri" panose="020F0502020204030204" pitchFamily="34" charset="0"/>
              </a:rPr>
              <a:t>wie die </a:t>
            </a:r>
            <a:r>
              <a:rPr lang="de-DE" altLang="de-DE" sz="2000" dirty="0" smtClean="0">
                <a:latin typeface="Calibri" panose="020F0502020204030204" pitchFamily="34" charset="0"/>
              </a:rPr>
              <a:t/>
            </a:r>
            <a:br>
              <a:rPr lang="de-DE" altLang="de-DE" sz="2000" dirty="0" smtClean="0">
                <a:latin typeface="Calibri" panose="020F0502020204030204" pitchFamily="34" charset="0"/>
              </a:rPr>
            </a:br>
            <a:r>
              <a:rPr lang="de-DE" altLang="de-DE" sz="2000" dirty="0" smtClean="0">
                <a:latin typeface="Calibri" panose="020F0502020204030204" pitchFamily="34" charset="0"/>
              </a:rPr>
              <a:t>       Schule den Bildungsauftrag</a:t>
            </a:r>
            <a:r>
              <a:rPr lang="de-DE" altLang="de-DE" sz="2000" dirty="0">
                <a:latin typeface="Calibri" panose="020F0502020204030204" pitchFamily="34" charset="0"/>
              </a:rPr>
              <a:t> </a:t>
            </a:r>
            <a:r>
              <a:rPr lang="de-DE" altLang="de-DE" sz="2000" dirty="0" smtClean="0">
                <a:latin typeface="Calibri" panose="020F0502020204030204" pitchFamily="34" charset="0"/>
              </a:rPr>
              <a:t>erfüllt.</a:t>
            </a:r>
          </a:p>
          <a:p>
            <a:pPr>
              <a:spcBef>
                <a:spcPct val="50000"/>
              </a:spcBef>
            </a:pPr>
            <a:r>
              <a:rPr lang="de-DE" altLang="de-DE" sz="2000" dirty="0">
                <a:latin typeface="Calibri" panose="020F0502020204030204" pitchFamily="34" charset="0"/>
              </a:rPr>
              <a:t> </a:t>
            </a:r>
            <a:r>
              <a:rPr lang="de-DE" altLang="de-DE" sz="2000" dirty="0" smtClean="0">
                <a:latin typeface="Calibri" panose="020F0502020204030204" pitchFamily="34" charset="0"/>
              </a:rPr>
              <a:t>    - Welches </a:t>
            </a:r>
            <a:r>
              <a:rPr lang="de-DE" altLang="de-DE" sz="2000" b="1" dirty="0">
                <a:latin typeface="Calibri" panose="020F0502020204030204" pitchFamily="34" charset="0"/>
              </a:rPr>
              <a:t>Leitbild</a:t>
            </a:r>
            <a:r>
              <a:rPr lang="de-DE" altLang="de-DE" sz="2000" b="1" dirty="0" smtClean="0">
                <a:latin typeface="Calibri" panose="020F0502020204030204" pitchFamily="34" charset="0"/>
              </a:rPr>
              <a:t> </a:t>
            </a:r>
            <a:r>
              <a:rPr lang="de-DE" altLang="de-DE" sz="2000" dirty="0" smtClean="0">
                <a:latin typeface="Calibri" panose="020F0502020204030204" pitchFamily="34" charset="0"/>
              </a:rPr>
              <a:t>und welche</a:t>
            </a:r>
            <a:br>
              <a:rPr lang="de-DE" altLang="de-DE" sz="2000" dirty="0" smtClean="0">
                <a:latin typeface="Calibri" panose="020F0502020204030204" pitchFamily="34" charset="0"/>
              </a:rPr>
            </a:br>
            <a:r>
              <a:rPr lang="de-DE" altLang="de-DE" sz="2000" dirty="0" smtClean="0">
                <a:latin typeface="Calibri" panose="020F0502020204030204" pitchFamily="34" charset="0"/>
              </a:rPr>
              <a:t>       </a:t>
            </a:r>
            <a:r>
              <a:rPr lang="de-DE" altLang="de-DE" sz="2000" b="1" dirty="0" smtClean="0">
                <a:latin typeface="Calibri" panose="020F0502020204030204" pitchFamily="34" charset="0"/>
              </a:rPr>
              <a:t>Entwicklungsziele</a:t>
            </a:r>
            <a:r>
              <a:rPr lang="de-DE" altLang="de-DE" sz="2000" dirty="0" smtClean="0">
                <a:latin typeface="Calibri" panose="020F0502020204030204" pitchFamily="34" charset="0"/>
              </a:rPr>
              <a:t> die pädagogische</a:t>
            </a:r>
            <a:br>
              <a:rPr lang="de-DE" altLang="de-DE" sz="2000" dirty="0" smtClean="0">
                <a:latin typeface="Calibri" panose="020F0502020204030204" pitchFamily="34" charset="0"/>
              </a:rPr>
            </a:br>
            <a:r>
              <a:rPr lang="de-DE" altLang="de-DE" sz="2000" dirty="0" smtClean="0">
                <a:latin typeface="Calibri" panose="020F0502020204030204" pitchFamily="34" charset="0"/>
              </a:rPr>
              <a:t>       Arbeit und</a:t>
            </a:r>
            <a:r>
              <a:rPr lang="de-DE" altLang="de-DE" sz="2000" dirty="0">
                <a:latin typeface="Calibri" panose="020F0502020204030204" pitchFamily="34" charset="0"/>
              </a:rPr>
              <a:t> </a:t>
            </a:r>
            <a:r>
              <a:rPr lang="de-DE" altLang="de-DE" sz="2000" dirty="0" smtClean="0">
                <a:latin typeface="Calibri" panose="020F0502020204030204" pitchFamily="34" charset="0"/>
              </a:rPr>
              <a:t>die sonstigen Tätigkeiten </a:t>
            </a:r>
            <a:br>
              <a:rPr lang="de-DE" altLang="de-DE" sz="2000" dirty="0" smtClean="0">
                <a:latin typeface="Calibri" panose="020F0502020204030204" pitchFamily="34" charset="0"/>
              </a:rPr>
            </a:br>
            <a:r>
              <a:rPr lang="de-DE" altLang="de-DE" sz="2000" dirty="0" smtClean="0">
                <a:latin typeface="Calibri" panose="020F0502020204030204" pitchFamily="34" charset="0"/>
              </a:rPr>
              <a:t>       der Schule</a:t>
            </a:r>
            <a:r>
              <a:rPr lang="de-DE" altLang="de-DE" sz="2000" dirty="0">
                <a:latin typeface="Calibri" panose="020F0502020204030204" pitchFamily="34" charset="0"/>
              </a:rPr>
              <a:t> </a:t>
            </a:r>
            <a:r>
              <a:rPr lang="de-DE" altLang="de-DE" sz="2000" dirty="0" smtClean="0">
                <a:latin typeface="Calibri" panose="020F0502020204030204" pitchFamily="34" charset="0"/>
              </a:rPr>
              <a:t>bestimmen.</a:t>
            </a:r>
            <a:endParaRPr lang="de-DE" altLang="de-DE" sz="2000" dirty="0">
              <a:latin typeface="Calibri" panose="020F0502020204030204" pitchFamily="34" charset="0"/>
            </a:endParaRPr>
          </a:p>
        </p:txBody>
      </p:sp>
      <p:sp>
        <p:nvSpPr>
          <p:cNvPr id="16" name="Text Box 10"/>
          <p:cNvSpPr txBox="1">
            <a:spLocks noChangeArrowheads="1"/>
          </p:cNvSpPr>
          <p:nvPr/>
        </p:nvSpPr>
        <p:spPr bwMode="auto">
          <a:xfrm>
            <a:off x="329435" y="4695384"/>
            <a:ext cx="4997376"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de-DE" altLang="de-DE" sz="1600" dirty="0" smtClean="0">
                <a:latin typeface="Calibri" panose="020F0502020204030204" pitchFamily="34" charset="0"/>
              </a:rPr>
              <a:t>(3) </a:t>
            </a:r>
            <a:r>
              <a:rPr lang="de-DE" altLang="de-DE" sz="2000" dirty="0" smtClean="0">
                <a:latin typeface="Calibri" panose="020F0502020204030204" pitchFamily="34" charset="0"/>
              </a:rPr>
              <a:t>„Die Schule </a:t>
            </a:r>
            <a:r>
              <a:rPr lang="de-DE" altLang="de-DE" sz="2000" b="1" dirty="0" smtClean="0">
                <a:latin typeface="Calibri" panose="020F0502020204030204" pitchFamily="34" charset="0"/>
              </a:rPr>
              <a:t>überprüft</a:t>
            </a:r>
            <a:r>
              <a:rPr lang="de-DE" altLang="de-DE" sz="2000" dirty="0" smtClean="0">
                <a:latin typeface="Calibri" panose="020F0502020204030204" pitchFamily="34" charset="0"/>
              </a:rPr>
              <a:t> und </a:t>
            </a:r>
            <a:r>
              <a:rPr lang="de-DE" altLang="de-DE" sz="2000" b="1" dirty="0" smtClean="0">
                <a:latin typeface="Calibri" panose="020F0502020204030204" pitchFamily="34" charset="0"/>
              </a:rPr>
              <a:t>bewertet</a:t>
            </a:r>
            <a:r>
              <a:rPr lang="de-DE" altLang="de-DE" sz="2000" dirty="0" smtClean="0">
                <a:latin typeface="Calibri" panose="020F0502020204030204" pitchFamily="34" charset="0"/>
              </a:rPr>
              <a:t> </a:t>
            </a:r>
            <a:br>
              <a:rPr lang="de-DE" altLang="de-DE" sz="2000" dirty="0" smtClean="0">
                <a:latin typeface="Calibri" panose="020F0502020204030204" pitchFamily="34" charset="0"/>
              </a:rPr>
            </a:br>
            <a:r>
              <a:rPr lang="de-DE" altLang="de-DE" sz="2000" dirty="0" smtClean="0">
                <a:latin typeface="Calibri" panose="020F0502020204030204" pitchFamily="34" charset="0"/>
              </a:rPr>
              <a:t>       jährlich den Erfolg ihrer Arbeit.“</a:t>
            </a:r>
          </a:p>
          <a:p>
            <a:pPr>
              <a:spcBef>
                <a:spcPct val="50000"/>
              </a:spcBef>
            </a:pPr>
            <a:r>
              <a:rPr lang="de-DE" altLang="de-DE" sz="2000" dirty="0" smtClean="0">
                <a:latin typeface="Calibri" panose="020F0502020204030204" pitchFamily="34" charset="0"/>
              </a:rPr>
              <a:t>     „Sie plant </a:t>
            </a:r>
            <a:r>
              <a:rPr lang="de-DE" altLang="de-DE" sz="2000" b="1" dirty="0" smtClean="0">
                <a:latin typeface="Calibri" panose="020F0502020204030204" pitchFamily="34" charset="0"/>
              </a:rPr>
              <a:t>Verbesserungsmaßnahmen</a:t>
            </a:r>
            <a:r>
              <a:rPr lang="de-DE" altLang="de-DE" sz="2000" dirty="0" smtClean="0">
                <a:latin typeface="Calibri" panose="020F0502020204030204" pitchFamily="34" charset="0"/>
              </a:rPr>
              <a:t> </a:t>
            </a:r>
            <a:br>
              <a:rPr lang="de-DE" altLang="de-DE" sz="2000" dirty="0" smtClean="0">
                <a:latin typeface="Calibri" panose="020F0502020204030204" pitchFamily="34" charset="0"/>
              </a:rPr>
            </a:br>
            <a:r>
              <a:rPr lang="de-DE" altLang="de-DE" sz="2000" dirty="0" smtClean="0">
                <a:latin typeface="Calibri" panose="020F0502020204030204" pitchFamily="34" charset="0"/>
              </a:rPr>
              <a:t>       und führt diese nach einer von ihr</a:t>
            </a:r>
            <a:br>
              <a:rPr lang="de-DE" altLang="de-DE" sz="2000" dirty="0" smtClean="0">
                <a:latin typeface="Calibri" panose="020F0502020204030204" pitchFamily="34" charset="0"/>
              </a:rPr>
            </a:br>
            <a:r>
              <a:rPr lang="de-DE" altLang="de-DE" sz="2000" dirty="0" smtClean="0">
                <a:latin typeface="Calibri" panose="020F0502020204030204" pitchFamily="34" charset="0"/>
              </a:rPr>
              <a:t>       festgelegten Reihenfolge durch.“</a:t>
            </a:r>
            <a:endParaRPr lang="de-DE" altLang="de-DE" sz="2000" dirty="0">
              <a:latin typeface="Calibri" panose="020F0502020204030204" pitchFamily="34" charset="0"/>
            </a:endParaRPr>
          </a:p>
        </p:txBody>
      </p:sp>
      <p:sp>
        <p:nvSpPr>
          <p:cNvPr id="17"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a:solidFill>
                  <a:srgbClr val="595959"/>
                </a:solidFill>
                <a:latin typeface="Calibri" panose="020F0502020204030204" pitchFamily="34" charset="0"/>
              </a:rPr>
              <a:t>Ausrichtung </a:t>
            </a:r>
            <a:r>
              <a:rPr lang="de-DE" altLang="de-DE" sz="2000" b="1" dirty="0" smtClean="0">
                <a:solidFill>
                  <a:srgbClr val="595959"/>
                </a:solidFill>
                <a:latin typeface="Calibri" panose="020F0502020204030204" pitchFamily="34" charset="0"/>
              </a:rPr>
              <a:t>- </a:t>
            </a:r>
            <a:r>
              <a:rPr lang="de-DE" altLang="de-DE" sz="2200" b="1" dirty="0">
                <a:solidFill>
                  <a:schemeClr val="tx1"/>
                </a:solidFill>
                <a:latin typeface="Calibri" panose="020F0502020204030204" pitchFamily="34" charset="0"/>
              </a:rPr>
              <a:t>A</a:t>
            </a:r>
            <a:r>
              <a:rPr lang="de-DE" altLang="de-DE" sz="2200" b="1" dirty="0" smtClean="0">
                <a:solidFill>
                  <a:schemeClr val="tx1"/>
                </a:solidFill>
                <a:latin typeface="Calibri" panose="020F0502020204030204" pitchFamily="34" charset="0"/>
              </a:rPr>
              <a:t>usgestaltung</a:t>
            </a:r>
            <a:r>
              <a:rPr lang="de-DE" altLang="de-DE" sz="2200" b="1" dirty="0" smtClean="0">
                <a:solidFill>
                  <a:srgbClr val="595959"/>
                </a:solidFill>
                <a:latin typeface="Calibri" panose="020F0502020204030204" pitchFamily="34" charset="0"/>
              </a:rPr>
              <a:t> - Unterstützung</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8"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737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8"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BA590D34-FFE6-4410-9BA4-D5028CA1CCC9}" type="slidenum">
              <a:rPr lang="de-DE" altLang="de-DE" sz="1200"/>
              <a:pPr algn="r"/>
              <a:t>4</a:t>
            </a:fld>
            <a:endParaRPr lang="de-DE" altLang="de-DE" sz="1200"/>
          </a:p>
        </p:txBody>
      </p:sp>
      <p:sp>
        <p:nvSpPr>
          <p:cNvPr id="73731" name="Textfeld 1"/>
          <p:cNvSpPr txBox="1">
            <a:spLocks noChangeArrowheads="1"/>
          </p:cNvSpPr>
          <p:nvPr/>
        </p:nvSpPr>
        <p:spPr bwMode="auto">
          <a:xfrm>
            <a:off x="250825" y="3716338"/>
            <a:ext cx="8713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pPr>
            <a:endParaRPr lang="de-DE" altLang="de-DE" sz="1800">
              <a:latin typeface="Calibri" panose="020F0502020204030204" pitchFamily="34" charset="0"/>
            </a:endParaRPr>
          </a:p>
        </p:txBody>
      </p:sp>
      <p:sp>
        <p:nvSpPr>
          <p:cNvPr id="73734" name="Text Box 6"/>
          <p:cNvSpPr txBox="1">
            <a:spLocks noChangeArrowheads="1"/>
          </p:cNvSpPr>
          <p:nvPr/>
        </p:nvSpPr>
        <p:spPr bwMode="auto">
          <a:xfrm>
            <a:off x="2916238" y="3284538"/>
            <a:ext cx="352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3735" name="Text Box 7"/>
          <p:cNvSpPr txBox="1">
            <a:spLocks noChangeArrowheads="1"/>
          </p:cNvSpPr>
          <p:nvPr/>
        </p:nvSpPr>
        <p:spPr bwMode="auto">
          <a:xfrm>
            <a:off x="250825" y="5326063"/>
            <a:ext cx="1800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3736" name="Text Box 8"/>
          <p:cNvSpPr txBox="1">
            <a:spLocks noChangeArrowheads="1"/>
          </p:cNvSpPr>
          <p:nvPr/>
        </p:nvSpPr>
        <p:spPr bwMode="auto">
          <a:xfrm>
            <a:off x="4643438" y="2708275"/>
            <a:ext cx="504825"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3737" name="Text Box 9"/>
          <p:cNvSpPr txBox="1">
            <a:spLocks noChangeArrowheads="1"/>
          </p:cNvSpPr>
          <p:nvPr/>
        </p:nvSpPr>
        <p:spPr bwMode="auto">
          <a:xfrm>
            <a:off x="8280400" y="2616200"/>
            <a:ext cx="504825"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3738" name="Text Box 10"/>
          <p:cNvSpPr txBox="1">
            <a:spLocks noChangeArrowheads="1"/>
          </p:cNvSpPr>
          <p:nvPr/>
        </p:nvSpPr>
        <p:spPr bwMode="auto">
          <a:xfrm>
            <a:off x="395288" y="1196752"/>
            <a:ext cx="3133725"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dirty="0">
                <a:latin typeface="Calibri" panose="020F0502020204030204" pitchFamily="34" charset="0"/>
              </a:rPr>
              <a:t>Qualitätsentwicklung durch die Schulen</a:t>
            </a:r>
          </a:p>
          <a:p>
            <a:pPr>
              <a:spcBef>
                <a:spcPct val="50000"/>
              </a:spcBef>
              <a:buFontTx/>
              <a:buChar char="•"/>
            </a:pPr>
            <a:r>
              <a:rPr lang="de-DE" altLang="de-DE" dirty="0">
                <a:latin typeface="Calibri" panose="020F0502020204030204" pitchFamily="34" charset="0"/>
              </a:rPr>
              <a:t> erfolgt im Kontext </a:t>
            </a:r>
          </a:p>
          <a:p>
            <a:pPr>
              <a:spcBef>
                <a:spcPct val="50000"/>
              </a:spcBef>
              <a:buFontTx/>
              <a:buChar char="•"/>
            </a:pPr>
            <a:r>
              <a:rPr lang="de-DE" altLang="de-DE" dirty="0" smtClean="0">
                <a:latin typeface="Calibri" panose="020F0502020204030204" pitchFamily="34" charset="0"/>
              </a:rPr>
              <a:t> erfordert </a:t>
            </a:r>
            <a:r>
              <a:rPr lang="de-DE" altLang="de-DE" dirty="0">
                <a:latin typeface="Calibri" panose="020F0502020204030204" pitchFamily="34" charset="0"/>
              </a:rPr>
              <a:t>Konsens in</a:t>
            </a:r>
            <a:br>
              <a:rPr lang="de-DE" altLang="de-DE" dirty="0">
                <a:latin typeface="Calibri" panose="020F0502020204030204" pitchFamily="34" charset="0"/>
              </a:rPr>
            </a:br>
            <a:r>
              <a:rPr lang="de-DE" altLang="de-DE" dirty="0">
                <a:latin typeface="Calibri" panose="020F0502020204030204" pitchFamily="34" charset="0"/>
              </a:rPr>
              <a:t>   der </a:t>
            </a:r>
            <a:r>
              <a:rPr lang="de-DE" altLang="de-DE" dirty="0" smtClean="0">
                <a:latin typeface="Calibri" panose="020F0502020204030204" pitchFamily="34" charset="0"/>
              </a:rPr>
              <a:t>Ausrichtung</a:t>
            </a:r>
          </a:p>
          <a:p>
            <a:pPr>
              <a:spcBef>
                <a:spcPct val="50000"/>
              </a:spcBef>
            </a:pPr>
            <a:endParaRPr lang="de-DE" altLang="de-DE" sz="2000" dirty="0">
              <a:latin typeface="Calibri" panose="020F0502020204030204" pitchFamily="34" charset="0"/>
            </a:endParaRPr>
          </a:p>
          <a:p>
            <a:pPr>
              <a:spcBef>
                <a:spcPct val="50000"/>
              </a:spcBef>
              <a:buFontTx/>
              <a:buChar char="•"/>
            </a:pPr>
            <a:r>
              <a:rPr lang="de-DE" altLang="de-DE" dirty="0">
                <a:latin typeface="Calibri" panose="020F0502020204030204" pitchFamily="34" charset="0"/>
              </a:rPr>
              <a:t> abgestimmtes </a:t>
            </a:r>
            <a:br>
              <a:rPr lang="de-DE" altLang="de-DE" dirty="0">
                <a:latin typeface="Calibri" panose="020F0502020204030204" pitchFamily="34" charset="0"/>
              </a:rPr>
            </a:br>
            <a:r>
              <a:rPr lang="de-DE" altLang="de-DE" dirty="0">
                <a:latin typeface="Calibri" panose="020F0502020204030204" pitchFamily="34" charset="0"/>
              </a:rPr>
              <a:t>   Handeln </a:t>
            </a:r>
            <a:r>
              <a:rPr lang="de-DE" altLang="de-DE" b="1" dirty="0">
                <a:latin typeface="Calibri" panose="020F0502020204030204" pitchFamily="34" charset="0"/>
              </a:rPr>
              <a:t>aller</a:t>
            </a:r>
            <a:r>
              <a:rPr lang="de-DE" altLang="de-DE" dirty="0">
                <a:latin typeface="Calibri" panose="020F0502020204030204" pitchFamily="34" charset="0"/>
              </a:rPr>
              <a:t> </a:t>
            </a:r>
            <a:r>
              <a:rPr lang="de-DE" altLang="de-DE" dirty="0" smtClean="0">
                <a:latin typeface="Calibri" panose="020F0502020204030204" pitchFamily="34" charset="0"/>
              </a:rPr>
              <a:t>Akteure</a:t>
            </a:r>
          </a:p>
          <a:p>
            <a:pPr>
              <a:spcBef>
                <a:spcPct val="50000"/>
              </a:spcBef>
            </a:pPr>
            <a:endParaRPr lang="de-DE" altLang="de-DE" sz="2000" dirty="0" smtClean="0">
              <a:latin typeface="Calibri" panose="020F0502020204030204" pitchFamily="34" charset="0"/>
            </a:endParaRPr>
          </a:p>
          <a:p>
            <a:pPr>
              <a:spcBef>
                <a:spcPct val="50000"/>
              </a:spcBef>
              <a:buFontTx/>
              <a:buChar char="•"/>
            </a:pPr>
            <a:r>
              <a:rPr lang="de-DE" altLang="de-DE" dirty="0" smtClean="0">
                <a:latin typeface="Calibri" panose="020F0502020204030204" pitchFamily="34" charset="0"/>
              </a:rPr>
              <a:t> bedarf </a:t>
            </a:r>
            <a:r>
              <a:rPr lang="de-DE" altLang="de-DE" dirty="0">
                <a:latin typeface="Calibri" panose="020F0502020204030204" pitchFamily="34" charset="0"/>
              </a:rPr>
              <a:t>der passenden</a:t>
            </a:r>
            <a:br>
              <a:rPr lang="de-DE" altLang="de-DE" dirty="0">
                <a:latin typeface="Calibri" panose="020F0502020204030204" pitchFamily="34" charset="0"/>
              </a:rPr>
            </a:br>
            <a:r>
              <a:rPr lang="de-DE" altLang="de-DE" dirty="0">
                <a:latin typeface="Calibri" panose="020F0502020204030204" pitchFamily="34" charset="0"/>
              </a:rPr>
              <a:t>   </a:t>
            </a:r>
            <a:r>
              <a:rPr lang="de-DE" altLang="de-DE" dirty="0" smtClean="0">
                <a:latin typeface="Calibri" panose="020F0502020204030204" pitchFamily="34" charset="0"/>
              </a:rPr>
              <a:t>Unterstützung</a:t>
            </a:r>
            <a:endParaRPr lang="de-DE" altLang="de-DE" dirty="0">
              <a:latin typeface="Calibri" panose="020F0502020204030204" pitchFamily="34" charset="0"/>
            </a:endParaRPr>
          </a:p>
        </p:txBody>
      </p:sp>
      <p:pic>
        <p:nvPicPr>
          <p:cNvPr id="73743"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6513" y="1101725"/>
            <a:ext cx="5118100" cy="520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a:solidFill>
                  <a:srgbClr val="595959"/>
                </a:solidFill>
                <a:latin typeface="Calibri" panose="020F0502020204030204" pitchFamily="34" charset="0"/>
              </a:rPr>
              <a:t>Ausrichtung </a:t>
            </a:r>
            <a:r>
              <a:rPr lang="de-DE" altLang="de-DE" sz="2000" b="1" dirty="0" smtClean="0">
                <a:solidFill>
                  <a:srgbClr val="595959"/>
                </a:solidFill>
                <a:latin typeface="Calibri" panose="020F0502020204030204" pitchFamily="34" charset="0"/>
              </a:rPr>
              <a:t>- </a:t>
            </a:r>
            <a:r>
              <a:rPr lang="de-DE" altLang="de-DE" sz="2200" b="1" dirty="0">
                <a:solidFill>
                  <a:schemeClr val="tx1"/>
                </a:solidFill>
                <a:latin typeface="Calibri" panose="020F0502020204030204" pitchFamily="34" charset="0"/>
              </a:rPr>
              <a:t>A</a:t>
            </a:r>
            <a:r>
              <a:rPr lang="de-DE" altLang="de-DE" sz="2200" b="1" dirty="0" smtClean="0">
                <a:solidFill>
                  <a:schemeClr val="tx1"/>
                </a:solidFill>
                <a:latin typeface="Calibri" panose="020F0502020204030204" pitchFamily="34" charset="0"/>
              </a:rPr>
              <a:t>usgestaltung</a:t>
            </a:r>
            <a:r>
              <a:rPr lang="de-DE" altLang="de-DE" sz="2200" b="1" dirty="0" smtClean="0">
                <a:solidFill>
                  <a:srgbClr val="595959"/>
                </a:solidFill>
                <a:latin typeface="Calibri" panose="020F0502020204030204" pitchFamily="34" charset="0"/>
              </a:rPr>
              <a:t> - Unterstützung</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3"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extLst>
      <p:ext uri="{BB962C8B-B14F-4D97-AF65-F5344CB8AC3E}">
        <p14:creationId xmlns:p14="http://schemas.microsoft.com/office/powerpoint/2010/main" val="371497187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737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73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374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373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373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77CFEF35-BE8F-4237-B525-84405D261081}" type="slidenum">
              <a:rPr lang="de-DE" altLang="de-DE" sz="1200"/>
              <a:pPr algn="r"/>
              <a:t>5</a:t>
            </a:fld>
            <a:endParaRPr lang="de-DE" altLang="de-DE" sz="1200"/>
          </a:p>
        </p:txBody>
      </p:sp>
      <p:sp>
        <p:nvSpPr>
          <p:cNvPr id="75779" name="Textfeld 1"/>
          <p:cNvSpPr txBox="1">
            <a:spLocks noChangeArrowheads="1"/>
          </p:cNvSpPr>
          <p:nvPr/>
        </p:nvSpPr>
        <p:spPr bwMode="auto">
          <a:xfrm>
            <a:off x="250825" y="3716338"/>
            <a:ext cx="8713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pPr>
            <a:endParaRPr lang="de-DE" altLang="de-DE" sz="1800">
              <a:latin typeface="Calibri" panose="020F0502020204030204" pitchFamily="34" charset="0"/>
            </a:endParaRPr>
          </a:p>
        </p:txBody>
      </p:sp>
      <p:sp>
        <p:nvSpPr>
          <p:cNvPr id="75782" name="Text Box 6"/>
          <p:cNvSpPr txBox="1">
            <a:spLocks noChangeArrowheads="1"/>
          </p:cNvSpPr>
          <p:nvPr/>
        </p:nvSpPr>
        <p:spPr bwMode="auto">
          <a:xfrm>
            <a:off x="2916238" y="3284538"/>
            <a:ext cx="352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5783" name="Text Box 7"/>
          <p:cNvSpPr txBox="1">
            <a:spLocks noChangeArrowheads="1"/>
          </p:cNvSpPr>
          <p:nvPr/>
        </p:nvSpPr>
        <p:spPr bwMode="auto">
          <a:xfrm>
            <a:off x="250825" y="5326063"/>
            <a:ext cx="1800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5784" name="Text Box 8"/>
          <p:cNvSpPr txBox="1">
            <a:spLocks noChangeArrowheads="1"/>
          </p:cNvSpPr>
          <p:nvPr/>
        </p:nvSpPr>
        <p:spPr bwMode="auto">
          <a:xfrm>
            <a:off x="4643438" y="2708275"/>
            <a:ext cx="504825"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5785" name="Text Box 9"/>
          <p:cNvSpPr txBox="1">
            <a:spLocks noChangeArrowheads="1"/>
          </p:cNvSpPr>
          <p:nvPr/>
        </p:nvSpPr>
        <p:spPr bwMode="auto">
          <a:xfrm>
            <a:off x="8280400" y="2616200"/>
            <a:ext cx="504825"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pic>
        <p:nvPicPr>
          <p:cNvPr id="7578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2708275"/>
            <a:ext cx="3154362"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1417638"/>
            <a:ext cx="4357687" cy="113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789" name="Text Box 13"/>
          <p:cNvSpPr txBox="1">
            <a:spLocks noChangeArrowheads="1"/>
          </p:cNvSpPr>
          <p:nvPr/>
        </p:nvSpPr>
        <p:spPr bwMode="auto">
          <a:xfrm>
            <a:off x="366713" y="1484313"/>
            <a:ext cx="4349749" cy="4785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de-DE" altLang="de-DE" sz="2200" b="1" dirty="0" smtClean="0">
                <a:latin typeface="Calibri" panose="020F0502020204030204" pitchFamily="34" charset="0"/>
              </a:rPr>
              <a:t>Orientierungsrahmen Schulqualität:</a:t>
            </a:r>
          </a:p>
          <a:p>
            <a:pPr>
              <a:spcBef>
                <a:spcPct val="50000"/>
              </a:spcBef>
            </a:pPr>
            <a:r>
              <a:rPr lang="de-DE" altLang="de-DE" sz="2200" b="1" dirty="0" smtClean="0">
                <a:latin typeface="Calibri" panose="020F0502020204030204" pitchFamily="34" charset="0"/>
              </a:rPr>
              <a:t>Formulierung des </a:t>
            </a:r>
            <a:br>
              <a:rPr lang="de-DE" altLang="de-DE" sz="2200" b="1" dirty="0" smtClean="0">
                <a:latin typeface="Calibri" panose="020F0502020204030204" pitchFamily="34" charset="0"/>
              </a:rPr>
            </a:br>
            <a:r>
              <a:rPr lang="de-DE" altLang="de-DE" sz="2200" b="1" dirty="0" smtClean="0">
                <a:latin typeface="Calibri" panose="020F0502020204030204" pitchFamily="34" charset="0"/>
              </a:rPr>
              <a:t>Qualitätsanspruchs an Schule </a:t>
            </a:r>
          </a:p>
          <a:p>
            <a:pPr>
              <a:spcBef>
                <a:spcPct val="50000"/>
              </a:spcBef>
              <a:buFontTx/>
              <a:buChar char="•"/>
            </a:pPr>
            <a:r>
              <a:rPr lang="de-DE" altLang="de-DE" dirty="0" smtClean="0">
                <a:latin typeface="Calibri" panose="020F0502020204030204" pitchFamily="34" charset="0"/>
              </a:rPr>
              <a:t> Orientierung für die </a:t>
            </a:r>
            <a:br>
              <a:rPr lang="de-DE" altLang="de-DE" dirty="0" smtClean="0">
                <a:latin typeface="Calibri" panose="020F0502020204030204" pitchFamily="34" charset="0"/>
              </a:rPr>
            </a:br>
            <a:r>
              <a:rPr lang="de-DE" altLang="de-DE" dirty="0" smtClean="0">
                <a:latin typeface="Calibri" panose="020F0502020204030204" pitchFamily="34" charset="0"/>
              </a:rPr>
              <a:t>   Verständigung über die </a:t>
            </a:r>
            <a:br>
              <a:rPr lang="de-DE" altLang="de-DE" dirty="0" smtClean="0">
                <a:latin typeface="Calibri" panose="020F0502020204030204" pitchFamily="34" charset="0"/>
              </a:rPr>
            </a:br>
            <a:r>
              <a:rPr lang="de-DE" altLang="de-DE" dirty="0" smtClean="0">
                <a:latin typeface="Calibri" panose="020F0502020204030204" pitchFamily="34" charset="0"/>
              </a:rPr>
              <a:t>   schulischen Prozesse vor Ort</a:t>
            </a:r>
          </a:p>
          <a:p>
            <a:pPr>
              <a:spcBef>
                <a:spcPct val="50000"/>
              </a:spcBef>
              <a:buFontTx/>
              <a:buChar char="•"/>
            </a:pPr>
            <a:r>
              <a:rPr lang="de-DE" altLang="de-DE" dirty="0" smtClean="0">
                <a:latin typeface="Calibri" panose="020F0502020204030204" pitchFamily="34" charset="0"/>
              </a:rPr>
              <a:t> </a:t>
            </a:r>
            <a:r>
              <a:rPr lang="de-DE" altLang="de-DE" dirty="0">
                <a:latin typeface="Calibri" panose="020F0502020204030204" pitchFamily="34" charset="0"/>
              </a:rPr>
              <a:t>Rahmen für die Einschätzung</a:t>
            </a:r>
            <a:br>
              <a:rPr lang="de-DE" altLang="de-DE" dirty="0">
                <a:latin typeface="Calibri" panose="020F0502020204030204" pitchFamily="34" charset="0"/>
              </a:rPr>
            </a:br>
            <a:r>
              <a:rPr lang="de-DE" altLang="de-DE" dirty="0">
                <a:latin typeface="Calibri" panose="020F0502020204030204" pitchFamily="34" charset="0"/>
              </a:rPr>
              <a:t>   des Qualitätszustands</a:t>
            </a:r>
          </a:p>
          <a:p>
            <a:pPr>
              <a:spcBef>
                <a:spcPct val="50000"/>
              </a:spcBef>
              <a:buFontTx/>
              <a:buChar char="•"/>
            </a:pPr>
            <a:r>
              <a:rPr lang="de-DE" altLang="de-DE" dirty="0">
                <a:latin typeface="Calibri" panose="020F0502020204030204" pitchFamily="34" charset="0"/>
              </a:rPr>
              <a:t> Ausgangspunkt für die Fest-</a:t>
            </a:r>
            <a:br>
              <a:rPr lang="de-DE" altLang="de-DE" dirty="0">
                <a:latin typeface="Calibri" panose="020F0502020204030204" pitchFamily="34" charset="0"/>
              </a:rPr>
            </a:br>
            <a:r>
              <a:rPr lang="de-DE" altLang="de-DE" dirty="0">
                <a:latin typeface="Calibri" panose="020F0502020204030204" pitchFamily="34" charset="0"/>
              </a:rPr>
              <a:t>   </a:t>
            </a:r>
            <a:r>
              <a:rPr lang="de-DE" altLang="de-DE" dirty="0" err="1">
                <a:latin typeface="Calibri" panose="020F0502020204030204" pitchFamily="34" charset="0"/>
              </a:rPr>
              <a:t>legung</a:t>
            </a:r>
            <a:r>
              <a:rPr lang="de-DE" altLang="de-DE" dirty="0">
                <a:latin typeface="Calibri" panose="020F0502020204030204" pitchFamily="34" charset="0"/>
              </a:rPr>
              <a:t> des Leitbilds und der</a:t>
            </a:r>
            <a:br>
              <a:rPr lang="de-DE" altLang="de-DE" dirty="0">
                <a:latin typeface="Calibri" panose="020F0502020204030204" pitchFamily="34" charset="0"/>
              </a:rPr>
            </a:br>
            <a:r>
              <a:rPr lang="de-DE" altLang="de-DE" dirty="0">
                <a:latin typeface="Calibri" panose="020F0502020204030204" pitchFamily="34" charset="0"/>
              </a:rPr>
              <a:t>   Entwicklungsziele</a:t>
            </a:r>
            <a:endParaRPr lang="de-DE" altLang="de-DE" sz="2000" dirty="0">
              <a:latin typeface="Calibri" panose="020F0502020204030204" pitchFamily="34" charset="0"/>
            </a:endParaRPr>
          </a:p>
        </p:txBody>
      </p:sp>
      <p:sp>
        <p:nvSpPr>
          <p:cNvPr id="14"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a:t>
            </a:r>
            <a:r>
              <a:rPr lang="de-DE" altLang="de-DE" sz="2400" b="1" dirty="0">
                <a:solidFill>
                  <a:schemeClr val="tx1"/>
                </a:solidFill>
                <a:latin typeface="Calibri" panose="020F0502020204030204" pitchFamily="34" charset="0"/>
              </a:rPr>
              <a:t>Q</a:t>
            </a:r>
            <a:r>
              <a:rPr lang="de-DE" altLang="de-DE" sz="2400" b="1" dirty="0" smtClean="0">
                <a:solidFill>
                  <a:schemeClr val="tx1"/>
                </a:solidFill>
                <a:latin typeface="Calibri" panose="020F0502020204030204" pitchFamily="34" charset="0"/>
              </a:rPr>
              <a:t>ualitätsentwicklung-</a:t>
            </a:r>
            <a:r>
              <a:rPr lang="de-DE" altLang="de-DE" sz="2000" b="1" dirty="0">
                <a:solidFill>
                  <a:schemeClr val="tx1"/>
                </a:solidFill>
                <a:latin typeface="Calibri" panose="020F0502020204030204" pitchFamily="34" charset="0"/>
              </a:rPr>
              <a:t/>
            </a:r>
            <a:br>
              <a:rPr lang="de-DE" altLang="de-DE" sz="2000" b="1" dirty="0">
                <a:solidFill>
                  <a:schemeClr val="tx1"/>
                </a:solidFill>
                <a:latin typeface="Calibri" panose="020F0502020204030204" pitchFamily="34" charset="0"/>
              </a:rPr>
            </a:br>
            <a:r>
              <a:rPr lang="de-DE" altLang="de-DE" sz="2200" b="1" dirty="0">
                <a:solidFill>
                  <a:schemeClr val="tx1"/>
                </a:solidFill>
                <a:latin typeface="Calibri" panose="020F0502020204030204" pitchFamily="34" charset="0"/>
              </a:rPr>
              <a:t>Ausrichtung </a:t>
            </a:r>
            <a:r>
              <a:rPr lang="de-DE" altLang="de-DE" sz="2000" b="1" dirty="0" smtClean="0">
                <a:solidFill>
                  <a:schemeClr val="tx1"/>
                </a:solidFill>
                <a:latin typeface="Calibri" panose="020F0502020204030204" pitchFamily="34" charset="0"/>
              </a:rPr>
              <a:t>- </a:t>
            </a:r>
            <a:r>
              <a:rPr lang="de-DE" altLang="de-DE" sz="2200" b="1" dirty="0">
                <a:solidFill>
                  <a:schemeClr val="tx1"/>
                </a:solidFill>
                <a:latin typeface="Calibri" panose="020F0502020204030204" pitchFamily="34" charset="0"/>
              </a:rPr>
              <a:t>A</a:t>
            </a:r>
            <a:r>
              <a:rPr lang="de-DE" altLang="de-DE" sz="2200" b="1" dirty="0" smtClean="0">
                <a:solidFill>
                  <a:schemeClr val="tx1"/>
                </a:solidFill>
                <a:latin typeface="Calibri" panose="020F0502020204030204" pitchFamily="34" charset="0"/>
              </a:rPr>
              <a:t>usgestaltung - Unterstützung</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5"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pic>
        <p:nvPicPr>
          <p:cNvPr id="16" name="Grafik 15"/>
          <p:cNvPicPr>
            <a:picLocks noChangeAspect="1"/>
          </p:cNvPicPr>
          <p:nvPr/>
        </p:nvPicPr>
        <p:blipFill>
          <a:blip r:embed="rId5"/>
          <a:stretch>
            <a:fillRect/>
          </a:stretch>
        </p:blipFill>
        <p:spPr>
          <a:xfrm>
            <a:off x="5364088" y="3613150"/>
            <a:ext cx="2699468" cy="269293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757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578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78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578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789">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578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5789">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E31D24A-15CC-4308-99C8-C84E2285B516}" type="slidenum">
              <a:rPr lang="de-DE" altLang="de-DE" sz="1200"/>
              <a:pPr/>
              <a:t>6</a:t>
            </a:fld>
            <a:endParaRPr lang="de-DE" altLang="de-DE" sz="1200"/>
          </a:p>
        </p:txBody>
      </p:sp>
      <p:sp>
        <p:nvSpPr>
          <p:cNvPr id="6147"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57101E69-F5E9-4A9F-88DD-99C762A518EA}" type="slidenum">
              <a:rPr lang="de-DE" altLang="de-DE" sz="1200"/>
              <a:pPr algn="r"/>
              <a:t>6</a:t>
            </a:fld>
            <a:endParaRPr lang="de-DE" altLang="de-DE" sz="1200"/>
          </a:p>
        </p:txBody>
      </p:sp>
      <p:sp>
        <p:nvSpPr>
          <p:cNvPr id="6148" name="Textfeld 1"/>
          <p:cNvSpPr txBox="1">
            <a:spLocks noChangeArrowheads="1"/>
          </p:cNvSpPr>
          <p:nvPr/>
        </p:nvSpPr>
        <p:spPr bwMode="auto">
          <a:xfrm>
            <a:off x="0" y="3668713"/>
            <a:ext cx="8713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pPr>
            <a:endParaRPr lang="de-DE" altLang="de-DE" sz="1800">
              <a:latin typeface="Calibri" panose="020F0502020204030204" pitchFamily="34" charset="0"/>
            </a:endParaRPr>
          </a:p>
        </p:txBody>
      </p:sp>
      <p:sp>
        <p:nvSpPr>
          <p:cNvPr id="6151" name="Text Box 6"/>
          <p:cNvSpPr txBox="1">
            <a:spLocks noChangeArrowheads="1"/>
          </p:cNvSpPr>
          <p:nvPr/>
        </p:nvSpPr>
        <p:spPr bwMode="auto">
          <a:xfrm>
            <a:off x="2916238" y="3284538"/>
            <a:ext cx="352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de-DE" altLang="de-DE"/>
          </a:p>
        </p:txBody>
      </p:sp>
      <p:sp>
        <p:nvSpPr>
          <p:cNvPr id="3" name="Textfeld 2"/>
          <p:cNvSpPr txBox="1"/>
          <p:nvPr/>
        </p:nvSpPr>
        <p:spPr>
          <a:xfrm>
            <a:off x="366712" y="1354980"/>
            <a:ext cx="8309744" cy="1200329"/>
          </a:xfrm>
          <a:prstGeom prst="rect">
            <a:avLst/>
          </a:prstGeom>
          <a:noFill/>
        </p:spPr>
        <p:txBody>
          <a:bodyPr wrap="square" rtlCol="0">
            <a:spAutoFit/>
          </a:bodyPr>
          <a:lstStyle/>
          <a:p>
            <a:r>
              <a:rPr lang="de-DE" altLang="de-DE" b="1" dirty="0">
                <a:latin typeface="Calibri" panose="020F0502020204030204" pitchFamily="34" charset="0"/>
              </a:rPr>
              <a:t>Orientierungsrahmen </a:t>
            </a:r>
            <a:r>
              <a:rPr lang="de-DE" altLang="de-DE" b="1" dirty="0" smtClean="0">
                <a:latin typeface="Calibri" panose="020F0502020204030204" pitchFamily="34" charset="0"/>
              </a:rPr>
              <a:t>Schulqualität</a:t>
            </a:r>
            <a:r>
              <a:rPr lang="de-DE" dirty="0" smtClean="0">
                <a:latin typeface="Calibri" panose="020F0502020204030204" pitchFamily="34" charset="0"/>
              </a:rPr>
              <a:t>: </a:t>
            </a:r>
            <a:br>
              <a:rPr lang="de-DE" dirty="0" smtClean="0">
                <a:latin typeface="Calibri" panose="020F0502020204030204" pitchFamily="34" charset="0"/>
              </a:rPr>
            </a:br>
            <a:r>
              <a:rPr lang="de-DE" dirty="0" smtClean="0">
                <a:latin typeface="Calibri" panose="020F0502020204030204" pitchFamily="34" charset="0"/>
              </a:rPr>
              <a:t>Grundlage für die Verständigung über Schulqualität für </a:t>
            </a:r>
            <a:r>
              <a:rPr lang="de-DE" b="1" dirty="0" smtClean="0">
                <a:latin typeface="Calibri" panose="020F0502020204030204" pitchFamily="34" charset="0"/>
              </a:rPr>
              <a:t>alle</a:t>
            </a:r>
            <a:r>
              <a:rPr lang="de-DE" dirty="0" smtClean="0">
                <a:latin typeface="Calibri" panose="020F0502020204030204" pitchFamily="34" charset="0"/>
              </a:rPr>
              <a:t> Akteure sowie </a:t>
            </a:r>
            <a:r>
              <a:rPr lang="de-DE" b="1" dirty="0" smtClean="0">
                <a:latin typeface="Calibri" panose="020F0502020204030204" pitchFamily="34" charset="0"/>
              </a:rPr>
              <a:t>alle</a:t>
            </a:r>
            <a:r>
              <a:rPr lang="de-DE" dirty="0" smtClean="0">
                <a:latin typeface="Calibri" panose="020F0502020204030204" pitchFamily="34" charset="0"/>
              </a:rPr>
              <a:t> Instrumente und Angebote der Unterstützung</a:t>
            </a:r>
            <a:endParaRPr lang="de-DE" dirty="0">
              <a:latin typeface="Calibri" panose="020F0502020204030204" pitchFamily="34" charset="0"/>
            </a:endParaRPr>
          </a:p>
        </p:txBody>
      </p:sp>
      <p:sp>
        <p:nvSpPr>
          <p:cNvPr id="13"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a:solidFill>
                  <a:schemeClr val="tx1"/>
                </a:solidFill>
                <a:latin typeface="Calibri" panose="020F0502020204030204" pitchFamily="34" charset="0"/>
              </a:rPr>
              <a:t>Ausrichtung</a:t>
            </a:r>
            <a:r>
              <a:rPr lang="de-DE" altLang="de-DE" sz="2200" b="1" dirty="0">
                <a:solidFill>
                  <a:srgbClr val="595959"/>
                </a:solidFill>
                <a:latin typeface="Calibri" panose="020F0502020204030204" pitchFamily="34" charset="0"/>
              </a:rPr>
              <a:t> </a:t>
            </a:r>
            <a:r>
              <a:rPr lang="de-DE" altLang="de-DE" sz="2000" b="1" dirty="0" smtClean="0">
                <a:solidFill>
                  <a:srgbClr val="595959"/>
                </a:solidFill>
                <a:latin typeface="Calibri" panose="020F0502020204030204" pitchFamily="34" charset="0"/>
              </a:rPr>
              <a:t>- </a:t>
            </a:r>
            <a:r>
              <a:rPr lang="de-DE" altLang="de-DE" sz="2200" b="1" dirty="0">
                <a:solidFill>
                  <a:srgbClr val="595959"/>
                </a:solidFill>
                <a:latin typeface="Calibri" panose="020F0502020204030204" pitchFamily="34" charset="0"/>
              </a:rPr>
              <a:t>A</a:t>
            </a:r>
            <a:r>
              <a:rPr lang="de-DE" altLang="de-DE" sz="2200" b="1" dirty="0" smtClean="0">
                <a:solidFill>
                  <a:srgbClr val="595959"/>
                </a:solidFill>
                <a:latin typeface="Calibri" panose="020F0502020204030204" pitchFamily="34" charset="0"/>
              </a:rPr>
              <a:t>usgestaltung - Unterstützung</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1"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pic>
        <p:nvPicPr>
          <p:cNvPr id="16" name="Grafik 15"/>
          <p:cNvPicPr>
            <a:picLocks noChangeAspect="1"/>
          </p:cNvPicPr>
          <p:nvPr/>
        </p:nvPicPr>
        <p:blipFill>
          <a:blip r:embed="rId3"/>
          <a:stretch>
            <a:fillRect/>
          </a:stretch>
        </p:blipFill>
        <p:spPr>
          <a:xfrm>
            <a:off x="814523" y="2610705"/>
            <a:ext cx="7414121" cy="1507720"/>
          </a:xfrm>
          <a:prstGeom prst="rect">
            <a:avLst/>
          </a:prstGeom>
        </p:spPr>
      </p:pic>
      <p:pic>
        <p:nvPicPr>
          <p:cNvPr id="17" name="Grafik 16"/>
          <p:cNvPicPr>
            <a:picLocks noChangeAspect="1"/>
          </p:cNvPicPr>
          <p:nvPr/>
        </p:nvPicPr>
        <p:blipFill>
          <a:blip r:embed="rId4"/>
          <a:stretch>
            <a:fillRect/>
          </a:stretch>
        </p:blipFill>
        <p:spPr>
          <a:xfrm>
            <a:off x="3457899" y="4201424"/>
            <a:ext cx="2194221" cy="2188907"/>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E31D24A-15CC-4308-99C8-C84E2285B516}" type="slidenum">
              <a:rPr lang="de-DE" altLang="de-DE" sz="1200"/>
              <a:pPr/>
              <a:t>7</a:t>
            </a:fld>
            <a:endParaRPr lang="de-DE" altLang="de-DE" sz="1200"/>
          </a:p>
        </p:txBody>
      </p:sp>
      <p:sp>
        <p:nvSpPr>
          <p:cNvPr id="6147"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57101E69-F5E9-4A9F-88DD-99C762A518EA}" type="slidenum">
              <a:rPr lang="de-DE" altLang="de-DE" sz="1200"/>
              <a:pPr algn="r"/>
              <a:t>7</a:t>
            </a:fld>
            <a:endParaRPr lang="de-DE" altLang="de-DE" sz="1200"/>
          </a:p>
        </p:txBody>
      </p:sp>
      <p:sp>
        <p:nvSpPr>
          <p:cNvPr id="6148" name="Textfeld 1"/>
          <p:cNvSpPr txBox="1">
            <a:spLocks noChangeArrowheads="1"/>
          </p:cNvSpPr>
          <p:nvPr/>
        </p:nvSpPr>
        <p:spPr bwMode="auto">
          <a:xfrm>
            <a:off x="407980" y="3401322"/>
            <a:ext cx="30838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sz="1400" dirty="0">
                <a:latin typeface="Calibri" panose="020F0502020204030204" pitchFamily="34" charset="0"/>
              </a:rPr>
              <a:t>Beispiel:</a:t>
            </a:r>
          </a:p>
          <a:p>
            <a:r>
              <a:rPr lang="de-DE" sz="2000" dirty="0">
                <a:latin typeface="Calibri" panose="020F0502020204030204" pitchFamily="34" charset="0"/>
              </a:rPr>
              <a:t>QM 5.2: </a:t>
            </a:r>
            <a:r>
              <a:rPr lang="de-DE" sz="2000" dirty="0" smtClean="0">
                <a:latin typeface="Calibri" panose="020F0502020204030204" pitchFamily="34" charset="0"/>
              </a:rPr>
              <a:t>Festlegung des</a:t>
            </a:r>
          </a:p>
          <a:p>
            <a:r>
              <a:rPr lang="de-DE" sz="2000" b="1" dirty="0" smtClean="0">
                <a:latin typeface="Calibri" panose="020F0502020204030204" pitchFamily="34" charset="0"/>
              </a:rPr>
              <a:t>schuleigenen Curriculums:</a:t>
            </a:r>
            <a:endParaRPr lang="de-DE" altLang="de-DE" sz="2000" dirty="0">
              <a:latin typeface="Calibri" panose="020F0502020204030204" pitchFamily="34" charset="0"/>
            </a:endParaRPr>
          </a:p>
        </p:txBody>
      </p:sp>
      <p:sp>
        <p:nvSpPr>
          <p:cNvPr id="6151" name="Text Box 6"/>
          <p:cNvSpPr txBox="1">
            <a:spLocks noChangeArrowheads="1"/>
          </p:cNvSpPr>
          <p:nvPr/>
        </p:nvSpPr>
        <p:spPr bwMode="auto">
          <a:xfrm>
            <a:off x="2916238" y="3284538"/>
            <a:ext cx="352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de-DE" altLang="de-DE"/>
          </a:p>
        </p:txBody>
      </p:sp>
      <p:sp>
        <p:nvSpPr>
          <p:cNvPr id="3" name="Textfeld 2"/>
          <p:cNvSpPr txBox="1"/>
          <p:nvPr/>
        </p:nvSpPr>
        <p:spPr>
          <a:xfrm>
            <a:off x="366712" y="1354980"/>
            <a:ext cx="8309744" cy="830997"/>
          </a:xfrm>
          <a:prstGeom prst="rect">
            <a:avLst/>
          </a:prstGeom>
          <a:noFill/>
        </p:spPr>
        <p:txBody>
          <a:bodyPr wrap="square" rtlCol="0">
            <a:spAutoFit/>
          </a:bodyPr>
          <a:lstStyle/>
          <a:p>
            <a:r>
              <a:rPr lang="de-DE" dirty="0" smtClean="0">
                <a:latin typeface="Calibri" panose="020F0502020204030204" pitchFamily="34" charset="0"/>
              </a:rPr>
              <a:t>Grundlage für die Verständigung über Schulqualität für </a:t>
            </a:r>
            <a:r>
              <a:rPr lang="de-DE" b="1" dirty="0" smtClean="0">
                <a:latin typeface="Calibri" panose="020F0502020204030204" pitchFamily="34" charset="0"/>
              </a:rPr>
              <a:t>alle</a:t>
            </a:r>
            <a:r>
              <a:rPr lang="de-DE" dirty="0" smtClean="0">
                <a:latin typeface="Calibri" panose="020F0502020204030204" pitchFamily="34" charset="0"/>
              </a:rPr>
              <a:t> Akteure sowie </a:t>
            </a:r>
            <a:r>
              <a:rPr lang="de-DE" b="1" dirty="0" smtClean="0">
                <a:latin typeface="Calibri" panose="020F0502020204030204" pitchFamily="34" charset="0"/>
              </a:rPr>
              <a:t>alle</a:t>
            </a:r>
            <a:r>
              <a:rPr lang="de-DE" dirty="0" smtClean="0">
                <a:latin typeface="Calibri" panose="020F0502020204030204" pitchFamily="34" charset="0"/>
              </a:rPr>
              <a:t> Instrumente und Angebote der Unterstützung</a:t>
            </a:r>
            <a:endParaRPr lang="de-DE" dirty="0">
              <a:latin typeface="Calibri" panose="020F0502020204030204" pitchFamily="34" charset="0"/>
            </a:endParaRPr>
          </a:p>
        </p:txBody>
      </p:sp>
      <p:sp>
        <p:nvSpPr>
          <p:cNvPr id="13" name="AutoShape 12"/>
          <p:cNvSpPr>
            <a:spLocks noChangeArrowheads="1"/>
          </p:cNvSpPr>
          <p:nvPr/>
        </p:nvSpPr>
        <p:spPr bwMode="auto">
          <a:xfrm rot="5400000">
            <a:off x="1479106" y="2388572"/>
            <a:ext cx="431834" cy="184646"/>
          </a:xfrm>
          <a:prstGeom prst="rightArrow">
            <a:avLst>
              <a:gd name="adj1" fmla="val 50000"/>
              <a:gd name="adj2" fmla="val 73329"/>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5" name="Textfeld 14"/>
          <p:cNvSpPr txBox="1"/>
          <p:nvPr/>
        </p:nvSpPr>
        <p:spPr>
          <a:xfrm>
            <a:off x="405449" y="2778852"/>
            <a:ext cx="3133932" cy="430887"/>
          </a:xfrm>
          <a:prstGeom prst="rect">
            <a:avLst/>
          </a:prstGeom>
          <a:noFill/>
        </p:spPr>
        <p:txBody>
          <a:bodyPr wrap="square" rtlCol="0">
            <a:spAutoFit/>
          </a:bodyPr>
          <a:lstStyle/>
          <a:p>
            <a:r>
              <a:rPr lang="de-DE" sz="2200" dirty="0" smtClean="0">
                <a:latin typeface="Calibri" panose="020F0502020204030204" pitchFamily="34" charset="0"/>
              </a:rPr>
              <a:t>Klärung zentraler Begriffe</a:t>
            </a:r>
            <a:endParaRPr lang="de-DE" sz="2200" dirty="0">
              <a:latin typeface="Calibri" panose="020F0502020204030204" pitchFamily="34" charset="0"/>
            </a:endParaRPr>
          </a:p>
        </p:txBody>
      </p:sp>
      <p:sp>
        <p:nvSpPr>
          <p:cNvPr id="18" name="Textfeld 17"/>
          <p:cNvSpPr txBox="1"/>
          <p:nvPr/>
        </p:nvSpPr>
        <p:spPr>
          <a:xfrm>
            <a:off x="366713" y="4296996"/>
            <a:ext cx="3327297" cy="1938992"/>
          </a:xfrm>
          <a:prstGeom prst="rect">
            <a:avLst/>
          </a:prstGeom>
          <a:noFill/>
        </p:spPr>
        <p:txBody>
          <a:bodyPr wrap="square" rtlCol="0">
            <a:spAutoFit/>
          </a:bodyPr>
          <a:lstStyle/>
          <a:p>
            <a:r>
              <a:rPr lang="de-DE" sz="2000" dirty="0" smtClean="0">
                <a:latin typeface="Calibri" panose="020F0502020204030204" pitchFamily="34" charset="0"/>
              </a:rPr>
              <a:t>-     fachbezogene schuleigene</a:t>
            </a:r>
            <a:br>
              <a:rPr lang="de-DE" sz="2000" dirty="0" smtClean="0">
                <a:latin typeface="Calibri" panose="020F0502020204030204" pitchFamily="34" charset="0"/>
              </a:rPr>
            </a:br>
            <a:r>
              <a:rPr lang="de-DE" sz="2000" dirty="0" smtClean="0">
                <a:latin typeface="Calibri" panose="020F0502020204030204" pitchFamily="34" charset="0"/>
              </a:rPr>
              <a:t>      Arbeitspläne</a:t>
            </a:r>
          </a:p>
          <a:p>
            <a:pPr marL="342900" indent="-342900">
              <a:buFontTx/>
              <a:buChar char="-"/>
            </a:pPr>
            <a:r>
              <a:rPr lang="de-DE" sz="2000" dirty="0">
                <a:latin typeface="Calibri" panose="020F0502020204030204" pitchFamily="34" charset="0"/>
              </a:rPr>
              <a:t>f</a:t>
            </a:r>
            <a:r>
              <a:rPr lang="de-DE" sz="2000" dirty="0" smtClean="0">
                <a:latin typeface="Calibri" panose="020F0502020204030204" pitchFamily="34" charset="0"/>
              </a:rPr>
              <a:t>achübergreifende Konzepte</a:t>
            </a:r>
          </a:p>
          <a:p>
            <a:pPr marL="342900" indent="-342900">
              <a:buFontTx/>
              <a:buChar char="-"/>
            </a:pPr>
            <a:r>
              <a:rPr lang="de-DE" sz="2000" dirty="0">
                <a:latin typeface="Calibri" panose="020F0502020204030204" pitchFamily="34" charset="0"/>
              </a:rPr>
              <a:t>u</a:t>
            </a:r>
            <a:r>
              <a:rPr lang="de-DE" sz="2000" dirty="0" smtClean="0">
                <a:latin typeface="Calibri" panose="020F0502020204030204" pitchFamily="34" charset="0"/>
              </a:rPr>
              <a:t>nterrichtsergänzende Angebote</a:t>
            </a:r>
            <a:endParaRPr lang="de-DE" sz="2000" dirty="0">
              <a:latin typeface="Calibri" panose="020F0502020204030204" pitchFamily="34" charset="0"/>
            </a:endParaRPr>
          </a:p>
        </p:txBody>
      </p:sp>
      <p:pic>
        <p:nvPicPr>
          <p:cNvPr id="2" name="Grafik 1"/>
          <p:cNvPicPr>
            <a:picLocks noChangeAspect="1"/>
          </p:cNvPicPr>
          <p:nvPr/>
        </p:nvPicPr>
        <p:blipFill>
          <a:blip r:embed="rId3"/>
          <a:stretch>
            <a:fillRect/>
          </a:stretch>
        </p:blipFill>
        <p:spPr>
          <a:xfrm>
            <a:off x="4118490" y="4365104"/>
            <a:ext cx="4773989" cy="1872762"/>
          </a:xfrm>
          <a:prstGeom prst="rect">
            <a:avLst/>
          </a:prstGeom>
        </p:spPr>
      </p:pic>
      <p:pic>
        <p:nvPicPr>
          <p:cNvPr id="4" name="Grafik 3"/>
          <p:cNvPicPr>
            <a:picLocks noChangeAspect="1"/>
          </p:cNvPicPr>
          <p:nvPr/>
        </p:nvPicPr>
        <p:blipFill>
          <a:blip r:embed="rId4"/>
          <a:stretch>
            <a:fillRect/>
          </a:stretch>
        </p:blipFill>
        <p:spPr>
          <a:xfrm>
            <a:off x="4118491" y="2555751"/>
            <a:ext cx="4773989" cy="1665337"/>
          </a:xfrm>
          <a:prstGeom prst="rect">
            <a:avLst/>
          </a:prstGeom>
        </p:spPr>
      </p:pic>
      <p:sp>
        <p:nvSpPr>
          <p:cNvPr id="14"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a:solidFill>
                  <a:srgbClr val="595959"/>
                </a:solidFill>
                <a:latin typeface="Calibri" panose="020F0502020204030204" pitchFamily="34" charset="0"/>
              </a:rPr>
              <a:t>Ausrichtung </a:t>
            </a:r>
            <a:r>
              <a:rPr lang="de-DE" altLang="de-DE" sz="2000" b="1" dirty="0" smtClean="0">
                <a:solidFill>
                  <a:srgbClr val="595959"/>
                </a:solidFill>
                <a:latin typeface="Calibri" panose="020F0502020204030204" pitchFamily="34" charset="0"/>
              </a:rPr>
              <a:t>- </a:t>
            </a:r>
            <a:r>
              <a:rPr lang="de-DE" altLang="de-DE" sz="2200" b="1" dirty="0">
                <a:solidFill>
                  <a:srgbClr val="595959"/>
                </a:solidFill>
                <a:latin typeface="Calibri" panose="020F0502020204030204" pitchFamily="34" charset="0"/>
              </a:rPr>
              <a:t>A</a:t>
            </a:r>
            <a:r>
              <a:rPr lang="de-DE" altLang="de-DE" sz="2200" b="1" dirty="0" smtClean="0">
                <a:solidFill>
                  <a:srgbClr val="595959"/>
                </a:solidFill>
                <a:latin typeface="Calibri" panose="020F0502020204030204" pitchFamily="34" charset="0"/>
              </a:rPr>
              <a:t>usgestaltung - </a:t>
            </a:r>
            <a:r>
              <a:rPr lang="de-DE" altLang="de-DE" sz="2200" b="1" dirty="0" smtClean="0">
                <a:solidFill>
                  <a:schemeClr val="tx1"/>
                </a:solidFill>
                <a:latin typeface="Calibri" panose="020F0502020204030204" pitchFamily="34" charset="0"/>
              </a:rPr>
              <a:t>Unterstützung</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6"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extLst>
      <p:ext uri="{BB962C8B-B14F-4D97-AF65-F5344CB8AC3E}">
        <p14:creationId xmlns:p14="http://schemas.microsoft.com/office/powerpoint/2010/main" val="428731229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4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13" grpId="0" animBg="1"/>
      <p:bldP spid="15"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5F9DA5AF-7BB6-4880-89AD-29ADB85D0A48}" type="slidenum">
              <a:rPr lang="de-DE" altLang="de-DE" sz="1200"/>
              <a:pPr algn="r"/>
              <a:t>8</a:t>
            </a:fld>
            <a:endParaRPr lang="de-DE" altLang="de-DE" sz="1200"/>
          </a:p>
        </p:txBody>
      </p:sp>
      <p:sp>
        <p:nvSpPr>
          <p:cNvPr id="77830" name="Text Box 6"/>
          <p:cNvSpPr txBox="1">
            <a:spLocks noChangeArrowheads="1"/>
          </p:cNvSpPr>
          <p:nvPr/>
        </p:nvSpPr>
        <p:spPr bwMode="auto">
          <a:xfrm>
            <a:off x="2916238" y="3284538"/>
            <a:ext cx="352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7831" name="Text Box 7"/>
          <p:cNvSpPr txBox="1">
            <a:spLocks noChangeArrowheads="1"/>
          </p:cNvSpPr>
          <p:nvPr/>
        </p:nvSpPr>
        <p:spPr bwMode="auto">
          <a:xfrm>
            <a:off x="250825" y="5326063"/>
            <a:ext cx="1800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7832" name="AutoShape 8"/>
          <p:cNvSpPr>
            <a:spLocks noChangeArrowheads="1"/>
          </p:cNvSpPr>
          <p:nvPr/>
        </p:nvSpPr>
        <p:spPr bwMode="auto">
          <a:xfrm rot="8340000">
            <a:off x="3523213" y="3941889"/>
            <a:ext cx="776288" cy="242887"/>
          </a:xfrm>
          <a:prstGeom prst="rightArrow">
            <a:avLst>
              <a:gd name="adj1" fmla="val 50000"/>
              <a:gd name="adj2" fmla="val 79902"/>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77833" name="Text Box 9"/>
          <p:cNvSpPr txBox="1">
            <a:spLocks noChangeArrowheads="1"/>
          </p:cNvSpPr>
          <p:nvPr/>
        </p:nvSpPr>
        <p:spPr bwMode="auto">
          <a:xfrm>
            <a:off x="4475163" y="4724400"/>
            <a:ext cx="4418012"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dirty="0">
                <a:latin typeface="Calibri" panose="020F0502020204030204" pitchFamily="34" charset="0"/>
              </a:rPr>
              <a:t>Einladung zum Gespräch:</a:t>
            </a:r>
          </a:p>
          <a:p>
            <a:pPr>
              <a:spcBef>
                <a:spcPct val="50000"/>
              </a:spcBef>
              <a:buFontTx/>
              <a:buChar char="•"/>
            </a:pPr>
            <a:r>
              <a:rPr lang="de-DE" altLang="de-DE" sz="2000" dirty="0">
                <a:latin typeface="Calibri" panose="020F0502020204030204" pitchFamily="34" charset="0"/>
              </a:rPr>
              <a:t>  Angebot der Begleitung</a:t>
            </a:r>
          </a:p>
          <a:p>
            <a:pPr>
              <a:spcBef>
                <a:spcPct val="50000"/>
              </a:spcBef>
              <a:buFontTx/>
              <a:buChar char="•"/>
            </a:pPr>
            <a:r>
              <a:rPr lang="de-DE" altLang="de-DE" sz="2000" dirty="0">
                <a:latin typeface="Calibri" panose="020F0502020204030204" pitchFamily="34" charset="0"/>
              </a:rPr>
              <a:t>  Wahrnehmung der Arbeit der Schule</a:t>
            </a:r>
          </a:p>
        </p:txBody>
      </p:sp>
      <p:pic>
        <p:nvPicPr>
          <p:cNvPr id="77835"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038" y="2852738"/>
            <a:ext cx="279400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36"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6713" y="1341438"/>
            <a:ext cx="3521075"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Objekt 1"/>
          <p:cNvGraphicFramePr>
            <a:graphicFrameLocks noChangeAspect="1"/>
          </p:cNvGraphicFramePr>
          <p:nvPr>
            <p:extLst>
              <p:ext uri="{D42A27DB-BD31-4B8C-83A1-F6EECF244321}">
                <p14:modId xmlns:p14="http://schemas.microsoft.com/office/powerpoint/2010/main" val="3682608409"/>
              </p:ext>
            </p:extLst>
          </p:nvPr>
        </p:nvGraphicFramePr>
        <p:xfrm>
          <a:off x="4396370" y="1556792"/>
          <a:ext cx="4528728" cy="3023592"/>
        </p:xfrm>
        <a:graphic>
          <a:graphicData uri="http://schemas.openxmlformats.org/presentationml/2006/ole">
            <mc:AlternateContent xmlns:mc="http://schemas.openxmlformats.org/markup-compatibility/2006">
              <mc:Choice xmlns:v="urn:schemas-microsoft-com:vml" Requires="v">
                <p:oleObj spid="_x0000_s167008" name="Acrobat Document" r:id="rId6" imgW="6476706" imgH="4324350" progId="AcroExch.Document.11">
                  <p:embed/>
                </p:oleObj>
              </mc:Choice>
              <mc:Fallback>
                <p:oleObj name="Acrobat Document" r:id="rId6" imgW="6476706" imgH="4324350" progId="AcroExch.Document.11">
                  <p:embed/>
                  <p:pic>
                    <p:nvPicPr>
                      <p:cNvPr id="0" name=""/>
                      <p:cNvPicPr/>
                      <p:nvPr/>
                    </p:nvPicPr>
                    <p:blipFill>
                      <a:blip r:embed="rId7"/>
                      <a:stretch>
                        <a:fillRect/>
                      </a:stretch>
                    </p:blipFill>
                    <p:spPr>
                      <a:xfrm>
                        <a:off x="4396370" y="1556792"/>
                        <a:ext cx="4528728" cy="3023592"/>
                      </a:xfrm>
                      <a:prstGeom prst="rect">
                        <a:avLst/>
                      </a:prstGeom>
                    </p:spPr>
                  </p:pic>
                </p:oleObj>
              </mc:Fallback>
            </mc:AlternateContent>
          </a:graphicData>
        </a:graphic>
      </p:graphicFrame>
      <p:sp>
        <p:nvSpPr>
          <p:cNvPr id="15" name="AutoShape 8"/>
          <p:cNvSpPr>
            <a:spLocks noChangeArrowheads="1"/>
          </p:cNvSpPr>
          <p:nvPr/>
        </p:nvSpPr>
        <p:spPr bwMode="auto">
          <a:xfrm rot="9720000">
            <a:off x="3235097" y="3506788"/>
            <a:ext cx="776288" cy="242887"/>
          </a:xfrm>
          <a:prstGeom prst="rightArrow">
            <a:avLst>
              <a:gd name="adj1" fmla="val 50000"/>
              <a:gd name="adj2" fmla="val 79902"/>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4"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a:solidFill>
                  <a:srgbClr val="595959"/>
                </a:solidFill>
                <a:latin typeface="Calibri" panose="020F0502020204030204" pitchFamily="34" charset="0"/>
              </a:rPr>
              <a:t>Ausrichtung </a:t>
            </a:r>
            <a:r>
              <a:rPr lang="de-DE" altLang="de-DE" sz="2000" b="1" dirty="0" smtClean="0">
                <a:solidFill>
                  <a:srgbClr val="595959"/>
                </a:solidFill>
                <a:latin typeface="Calibri" panose="020F0502020204030204" pitchFamily="34" charset="0"/>
              </a:rPr>
              <a:t>- </a:t>
            </a:r>
            <a:r>
              <a:rPr lang="de-DE" altLang="de-DE" sz="2200" b="1" dirty="0">
                <a:solidFill>
                  <a:srgbClr val="595959"/>
                </a:solidFill>
                <a:latin typeface="Calibri" panose="020F0502020204030204" pitchFamily="34" charset="0"/>
              </a:rPr>
              <a:t>A</a:t>
            </a:r>
            <a:r>
              <a:rPr lang="de-DE" altLang="de-DE" sz="2200" b="1" dirty="0" smtClean="0">
                <a:solidFill>
                  <a:srgbClr val="595959"/>
                </a:solidFill>
                <a:latin typeface="Calibri" panose="020F0502020204030204" pitchFamily="34" charset="0"/>
              </a:rPr>
              <a:t>usgestaltung - </a:t>
            </a:r>
            <a:r>
              <a:rPr lang="de-DE" altLang="de-DE" sz="2200" b="1" dirty="0" smtClean="0">
                <a:solidFill>
                  <a:schemeClr val="tx1"/>
                </a:solidFill>
                <a:latin typeface="Calibri" panose="020F0502020204030204" pitchFamily="34" charset="0"/>
              </a:rPr>
              <a:t>Unterstützung</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6"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pic>
        <p:nvPicPr>
          <p:cNvPr id="17" name="Grafik 16"/>
          <p:cNvPicPr>
            <a:picLocks noChangeAspect="1"/>
          </p:cNvPicPr>
          <p:nvPr/>
        </p:nvPicPr>
        <p:blipFill>
          <a:blip r:embed="rId8"/>
          <a:stretch>
            <a:fillRect/>
          </a:stretch>
        </p:blipFill>
        <p:spPr>
          <a:xfrm>
            <a:off x="683568" y="3772158"/>
            <a:ext cx="2469206" cy="2463226"/>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778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78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78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78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2" grpId="0" animBg="1"/>
      <p:bldP spid="77833" grpId="0"/>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1F09E60D-9DE4-482D-BC3C-D2FC484A0B0A}" type="slidenum">
              <a:rPr lang="de-DE" altLang="de-DE" sz="1200"/>
              <a:pPr algn="r"/>
              <a:t>9</a:t>
            </a:fld>
            <a:endParaRPr lang="de-DE" altLang="de-DE" sz="1200"/>
          </a:p>
        </p:txBody>
      </p:sp>
      <p:sp>
        <p:nvSpPr>
          <p:cNvPr id="79875" name="Textfeld 1"/>
          <p:cNvSpPr txBox="1">
            <a:spLocks noChangeArrowheads="1"/>
          </p:cNvSpPr>
          <p:nvPr/>
        </p:nvSpPr>
        <p:spPr bwMode="auto">
          <a:xfrm>
            <a:off x="250825" y="3716338"/>
            <a:ext cx="8713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pPr>
            <a:endParaRPr lang="de-DE" altLang="de-DE" sz="1800">
              <a:latin typeface="Calibri" panose="020F0502020204030204" pitchFamily="34" charset="0"/>
            </a:endParaRPr>
          </a:p>
        </p:txBody>
      </p:sp>
      <p:sp>
        <p:nvSpPr>
          <p:cNvPr id="79878" name="Text Box 6"/>
          <p:cNvSpPr txBox="1">
            <a:spLocks noChangeArrowheads="1"/>
          </p:cNvSpPr>
          <p:nvPr/>
        </p:nvSpPr>
        <p:spPr bwMode="auto">
          <a:xfrm>
            <a:off x="2916238" y="3284538"/>
            <a:ext cx="352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9879" name="Text Box 7"/>
          <p:cNvSpPr txBox="1">
            <a:spLocks noChangeArrowheads="1"/>
          </p:cNvSpPr>
          <p:nvPr/>
        </p:nvSpPr>
        <p:spPr bwMode="auto">
          <a:xfrm>
            <a:off x="250825" y="5326063"/>
            <a:ext cx="1800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79881" name="Text Box 9"/>
          <p:cNvSpPr txBox="1">
            <a:spLocks noChangeArrowheads="1"/>
          </p:cNvSpPr>
          <p:nvPr/>
        </p:nvSpPr>
        <p:spPr bwMode="auto">
          <a:xfrm>
            <a:off x="4429125" y="2451100"/>
            <a:ext cx="42465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dirty="0">
                <a:latin typeface="Calibri" panose="020F0502020204030204" pitchFamily="34" charset="0"/>
              </a:rPr>
              <a:t>Unterstützungsangebote für alle Schritte des Qualitätszyklus:</a:t>
            </a:r>
          </a:p>
        </p:txBody>
      </p:sp>
      <p:pic>
        <p:nvPicPr>
          <p:cNvPr id="79883"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038" y="1196975"/>
            <a:ext cx="279400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884" name="AutoShape 12"/>
          <p:cNvSpPr>
            <a:spLocks noChangeArrowheads="1"/>
          </p:cNvSpPr>
          <p:nvPr/>
        </p:nvSpPr>
        <p:spPr bwMode="auto">
          <a:xfrm rot="12900000">
            <a:off x="3219450" y="4149725"/>
            <a:ext cx="776288" cy="242888"/>
          </a:xfrm>
          <a:prstGeom prst="rightArrow">
            <a:avLst>
              <a:gd name="adj1" fmla="val 50000"/>
              <a:gd name="adj2" fmla="val 79902"/>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pic>
        <p:nvPicPr>
          <p:cNvPr id="79885"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1388" y="1917700"/>
            <a:ext cx="338455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Objekt 1"/>
          <p:cNvGraphicFramePr>
            <a:graphicFrameLocks noChangeAspect="1"/>
          </p:cNvGraphicFramePr>
          <p:nvPr>
            <p:extLst>
              <p:ext uri="{D42A27DB-BD31-4B8C-83A1-F6EECF244321}">
                <p14:modId xmlns:p14="http://schemas.microsoft.com/office/powerpoint/2010/main" val="1145543584"/>
              </p:ext>
            </p:extLst>
          </p:nvPr>
        </p:nvGraphicFramePr>
        <p:xfrm>
          <a:off x="4429125" y="3314701"/>
          <a:ext cx="4103315" cy="2972634"/>
        </p:xfrm>
        <a:graphic>
          <a:graphicData uri="http://schemas.openxmlformats.org/presentationml/2006/ole">
            <mc:AlternateContent xmlns:mc="http://schemas.openxmlformats.org/markup-compatibility/2006">
              <mc:Choice xmlns:v="urn:schemas-microsoft-com:vml" Requires="v">
                <p:oleObj spid="_x0000_s168032" name="Acrobat Document" r:id="rId6" imgW="2752379" imgH="2105025" progId="AcroExch.Document.11">
                  <p:embed/>
                </p:oleObj>
              </mc:Choice>
              <mc:Fallback>
                <p:oleObj name="Acrobat Document" r:id="rId6" imgW="2752379" imgH="2105025" progId="AcroExch.Document.11">
                  <p:embed/>
                  <p:pic>
                    <p:nvPicPr>
                      <p:cNvPr id="0" name=""/>
                      <p:cNvPicPr/>
                      <p:nvPr/>
                    </p:nvPicPr>
                    <p:blipFill>
                      <a:blip r:embed="rId7"/>
                      <a:stretch>
                        <a:fillRect/>
                      </a:stretch>
                    </p:blipFill>
                    <p:spPr>
                      <a:xfrm>
                        <a:off x="4429125" y="3314701"/>
                        <a:ext cx="4103315" cy="2972634"/>
                      </a:xfrm>
                      <a:prstGeom prst="rect">
                        <a:avLst/>
                      </a:prstGeom>
                    </p:spPr>
                  </p:pic>
                </p:oleObj>
              </mc:Fallback>
            </mc:AlternateContent>
          </a:graphicData>
        </a:graphic>
      </p:graphicFrame>
      <p:sp>
        <p:nvSpPr>
          <p:cNvPr id="14" name="AutoShape 12"/>
          <p:cNvSpPr>
            <a:spLocks noChangeArrowheads="1"/>
          </p:cNvSpPr>
          <p:nvPr/>
        </p:nvSpPr>
        <p:spPr bwMode="auto">
          <a:xfrm rot="12060000">
            <a:off x="2913874" y="4783271"/>
            <a:ext cx="776288" cy="242888"/>
          </a:xfrm>
          <a:prstGeom prst="rightArrow">
            <a:avLst>
              <a:gd name="adj1" fmla="val 50000"/>
              <a:gd name="adj2" fmla="val 79902"/>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6"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a:solidFill>
                  <a:srgbClr val="595959"/>
                </a:solidFill>
                <a:latin typeface="Calibri" panose="020F0502020204030204" pitchFamily="34" charset="0"/>
              </a:rPr>
              <a:t>Ausrichtung </a:t>
            </a:r>
            <a:r>
              <a:rPr lang="de-DE" altLang="de-DE" sz="2000" b="1" dirty="0" smtClean="0">
                <a:solidFill>
                  <a:srgbClr val="595959"/>
                </a:solidFill>
                <a:latin typeface="Calibri" panose="020F0502020204030204" pitchFamily="34" charset="0"/>
              </a:rPr>
              <a:t>- </a:t>
            </a:r>
            <a:r>
              <a:rPr lang="de-DE" altLang="de-DE" sz="2200" b="1" dirty="0">
                <a:solidFill>
                  <a:srgbClr val="595959"/>
                </a:solidFill>
                <a:latin typeface="Calibri" panose="020F0502020204030204" pitchFamily="34" charset="0"/>
              </a:rPr>
              <a:t>A</a:t>
            </a:r>
            <a:r>
              <a:rPr lang="de-DE" altLang="de-DE" sz="2200" b="1" dirty="0" smtClean="0">
                <a:solidFill>
                  <a:srgbClr val="595959"/>
                </a:solidFill>
                <a:latin typeface="Calibri" panose="020F0502020204030204" pitchFamily="34" charset="0"/>
              </a:rPr>
              <a:t>usgestaltung - </a:t>
            </a:r>
            <a:r>
              <a:rPr lang="de-DE" altLang="de-DE" sz="2200" b="1" dirty="0" smtClean="0">
                <a:solidFill>
                  <a:schemeClr val="tx1"/>
                </a:solidFill>
                <a:latin typeface="Calibri" panose="020F0502020204030204" pitchFamily="34" charset="0"/>
              </a:rPr>
              <a:t>Unterstützung</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5"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pic>
        <p:nvPicPr>
          <p:cNvPr id="17" name="Grafik 16"/>
          <p:cNvPicPr>
            <a:picLocks noChangeAspect="1"/>
          </p:cNvPicPr>
          <p:nvPr/>
        </p:nvPicPr>
        <p:blipFill>
          <a:blip r:embed="rId8"/>
          <a:stretch>
            <a:fillRect/>
          </a:stretch>
        </p:blipFill>
        <p:spPr>
          <a:xfrm>
            <a:off x="633296" y="2050785"/>
            <a:ext cx="2660214" cy="2653771"/>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7988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988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98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88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81" grpId="0"/>
      <p:bldP spid="79884"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DB93268B-9D94-49FA-9E6F-7519AA0059E9}" type="slidenum">
              <a:rPr lang="de-DE" altLang="de-DE" sz="1200"/>
              <a:pPr algn="r"/>
              <a:t>10</a:t>
            </a:fld>
            <a:endParaRPr lang="de-DE" altLang="de-DE" sz="1200"/>
          </a:p>
        </p:txBody>
      </p:sp>
      <p:sp>
        <p:nvSpPr>
          <p:cNvPr id="81924" name="Textfeld 1"/>
          <p:cNvSpPr txBox="1">
            <a:spLocks noChangeArrowheads="1"/>
          </p:cNvSpPr>
          <p:nvPr/>
        </p:nvSpPr>
        <p:spPr bwMode="auto">
          <a:xfrm>
            <a:off x="250825" y="3716338"/>
            <a:ext cx="8713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pPr>
            <a:endParaRPr lang="de-DE" altLang="de-DE" sz="1800">
              <a:latin typeface="Calibri" panose="020F0502020204030204" pitchFamily="34" charset="0"/>
            </a:endParaRPr>
          </a:p>
        </p:txBody>
      </p:sp>
      <p:sp>
        <p:nvSpPr>
          <p:cNvPr id="81928" name="Text Box 8"/>
          <p:cNvSpPr txBox="1">
            <a:spLocks noChangeArrowheads="1"/>
          </p:cNvSpPr>
          <p:nvPr/>
        </p:nvSpPr>
        <p:spPr bwMode="auto">
          <a:xfrm>
            <a:off x="250825" y="5326063"/>
            <a:ext cx="1800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de-DE" altLang="de-DE"/>
          </a:p>
        </p:txBody>
      </p:sp>
      <p:sp>
        <p:nvSpPr>
          <p:cNvPr id="81929" name="AutoShape 9"/>
          <p:cNvSpPr>
            <a:spLocks noChangeArrowheads="1"/>
          </p:cNvSpPr>
          <p:nvPr/>
        </p:nvSpPr>
        <p:spPr bwMode="auto">
          <a:xfrm rot="19500000">
            <a:off x="4732354" y="4133724"/>
            <a:ext cx="776287" cy="242888"/>
          </a:xfrm>
          <a:prstGeom prst="rightArrow">
            <a:avLst>
              <a:gd name="adj1" fmla="val 50000"/>
              <a:gd name="adj2" fmla="val 79902"/>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1930" name="Text Box 10"/>
          <p:cNvSpPr txBox="1">
            <a:spLocks noChangeArrowheads="1"/>
          </p:cNvSpPr>
          <p:nvPr/>
        </p:nvSpPr>
        <p:spPr bwMode="auto">
          <a:xfrm>
            <a:off x="455613" y="2016125"/>
            <a:ext cx="44767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a:latin typeface="Calibri" panose="020F0502020204030204" pitchFamily="34" charset="0"/>
              </a:rPr>
              <a:t>Interne Evaluation als zentrales Element der Qualitätsentwicklung</a:t>
            </a:r>
          </a:p>
        </p:txBody>
      </p:sp>
      <p:pic>
        <p:nvPicPr>
          <p:cNvPr id="81932"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0250" y="1295400"/>
            <a:ext cx="279400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3"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838" y="1295400"/>
            <a:ext cx="3457575" cy="5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Objekt 1"/>
          <p:cNvGraphicFramePr>
            <a:graphicFrameLocks noChangeAspect="1"/>
          </p:cNvGraphicFramePr>
          <p:nvPr>
            <p:extLst>
              <p:ext uri="{D42A27DB-BD31-4B8C-83A1-F6EECF244321}">
                <p14:modId xmlns:p14="http://schemas.microsoft.com/office/powerpoint/2010/main" val="3060853819"/>
              </p:ext>
            </p:extLst>
          </p:nvPr>
        </p:nvGraphicFramePr>
        <p:xfrm>
          <a:off x="395536" y="3429000"/>
          <a:ext cx="4214652" cy="2460277"/>
        </p:xfrm>
        <a:graphic>
          <a:graphicData uri="http://schemas.openxmlformats.org/presentationml/2006/ole">
            <mc:AlternateContent xmlns:mc="http://schemas.openxmlformats.org/markup-compatibility/2006">
              <mc:Choice xmlns:v="urn:schemas-microsoft-com:vml" Requires="v">
                <p:oleObj spid="_x0000_s171103" name="Acrobat Document" r:id="rId6" imgW="3866959" imgH="2257425" progId="AcroExch.Document.11">
                  <p:embed/>
                </p:oleObj>
              </mc:Choice>
              <mc:Fallback>
                <p:oleObj name="Acrobat Document" r:id="rId6" imgW="3866959" imgH="2257425" progId="AcroExch.Document.11">
                  <p:embed/>
                  <p:pic>
                    <p:nvPicPr>
                      <p:cNvPr id="0" name=""/>
                      <p:cNvPicPr/>
                      <p:nvPr/>
                    </p:nvPicPr>
                    <p:blipFill>
                      <a:blip r:embed="rId7"/>
                      <a:stretch>
                        <a:fillRect/>
                      </a:stretch>
                    </p:blipFill>
                    <p:spPr>
                      <a:xfrm>
                        <a:off x="395536" y="3429000"/>
                        <a:ext cx="4214652" cy="2460277"/>
                      </a:xfrm>
                      <a:prstGeom prst="rect">
                        <a:avLst/>
                      </a:prstGeom>
                      <a:ln>
                        <a:solidFill>
                          <a:srgbClr val="C00000"/>
                        </a:solidFill>
                      </a:ln>
                    </p:spPr>
                  </p:pic>
                </p:oleObj>
              </mc:Fallback>
            </mc:AlternateContent>
          </a:graphicData>
        </a:graphic>
      </p:graphicFrame>
      <p:sp>
        <p:nvSpPr>
          <p:cNvPr id="17" name="Text Box 9"/>
          <p:cNvSpPr txBox="1">
            <a:spLocks noChangeArrowheads="1"/>
          </p:cNvSpPr>
          <p:nvPr/>
        </p:nvSpPr>
        <p:spPr bwMode="auto">
          <a:xfrm>
            <a:off x="5292080" y="4953942"/>
            <a:ext cx="331217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de-DE" altLang="de-DE" dirty="0" smtClean="0">
                <a:latin typeface="Calibri" panose="020F0502020204030204" pitchFamily="34" charset="0"/>
              </a:rPr>
              <a:t>Evaluationsportal:</a:t>
            </a:r>
            <a:endParaRPr lang="de-DE" altLang="de-DE" dirty="0">
              <a:latin typeface="Calibri" panose="020F0502020204030204" pitchFamily="34" charset="0"/>
            </a:endParaRPr>
          </a:p>
          <a:p>
            <a:pPr>
              <a:spcBef>
                <a:spcPct val="50000"/>
              </a:spcBef>
            </a:pPr>
            <a:r>
              <a:rPr lang="de-DE" altLang="de-DE" sz="2000" dirty="0" smtClean="0">
                <a:latin typeface="Calibri" panose="020F0502020204030204" pitchFamily="34" charset="0"/>
              </a:rPr>
              <a:t>http://portal.eval.nibis.de</a:t>
            </a:r>
            <a:endParaRPr lang="de-DE" altLang="de-DE" sz="2000" dirty="0">
              <a:latin typeface="Calibri" panose="020F0502020204030204" pitchFamily="34" charset="0"/>
            </a:endParaRPr>
          </a:p>
        </p:txBody>
      </p:sp>
      <p:sp>
        <p:nvSpPr>
          <p:cNvPr id="15"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a:solidFill>
                  <a:srgbClr val="595959"/>
                </a:solidFill>
                <a:latin typeface="Calibri" panose="020F0502020204030204" pitchFamily="34" charset="0"/>
              </a:rPr>
              <a:t>Ausrichtung </a:t>
            </a:r>
            <a:r>
              <a:rPr lang="de-DE" altLang="de-DE" sz="2000" b="1" dirty="0" smtClean="0">
                <a:solidFill>
                  <a:srgbClr val="595959"/>
                </a:solidFill>
                <a:latin typeface="Calibri" panose="020F0502020204030204" pitchFamily="34" charset="0"/>
              </a:rPr>
              <a:t>- </a:t>
            </a:r>
            <a:r>
              <a:rPr lang="de-DE" altLang="de-DE" sz="2200" b="1" dirty="0">
                <a:solidFill>
                  <a:srgbClr val="595959"/>
                </a:solidFill>
                <a:latin typeface="Calibri" panose="020F0502020204030204" pitchFamily="34" charset="0"/>
              </a:rPr>
              <a:t>A</a:t>
            </a:r>
            <a:r>
              <a:rPr lang="de-DE" altLang="de-DE" sz="2200" b="1" dirty="0" smtClean="0">
                <a:solidFill>
                  <a:srgbClr val="595959"/>
                </a:solidFill>
                <a:latin typeface="Calibri" panose="020F0502020204030204" pitchFamily="34" charset="0"/>
              </a:rPr>
              <a:t>usgestaltung - </a:t>
            </a:r>
            <a:r>
              <a:rPr lang="de-DE" altLang="de-DE" sz="2200" b="1" dirty="0" smtClean="0">
                <a:solidFill>
                  <a:schemeClr val="tx1"/>
                </a:solidFill>
                <a:latin typeface="Calibri" panose="020F0502020204030204" pitchFamily="34" charset="0"/>
              </a:rPr>
              <a:t>Unterstützung</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4"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pic>
        <p:nvPicPr>
          <p:cNvPr id="16" name="Grafik 15"/>
          <p:cNvPicPr>
            <a:picLocks noChangeAspect="1"/>
          </p:cNvPicPr>
          <p:nvPr/>
        </p:nvPicPr>
        <p:blipFill>
          <a:blip r:embed="rId8"/>
          <a:stretch>
            <a:fillRect/>
          </a:stretch>
        </p:blipFill>
        <p:spPr>
          <a:xfrm>
            <a:off x="5868144" y="2279454"/>
            <a:ext cx="2664296" cy="2657844"/>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819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3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193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19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9" grpId="0" animBg="1"/>
      <p:bldP spid="81930"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EE3AEDD-B6F2-45FF-A004-7EE1B853C90F}" type="slidenum">
              <a:rPr lang="de-DE" altLang="de-DE" sz="1200"/>
              <a:pPr/>
              <a:t>11</a:t>
            </a:fld>
            <a:endParaRPr lang="de-DE" altLang="de-DE" sz="1200"/>
          </a:p>
        </p:txBody>
      </p:sp>
      <p:sp>
        <p:nvSpPr>
          <p:cNvPr id="16387"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E6FAF7C4-FB46-46AC-9147-E565E55114DB}" type="slidenum">
              <a:rPr lang="de-DE" altLang="de-DE" sz="1200"/>
              <a:pPr algn="r"/>
              <a:t>11</a:t>
            </a:fld>
            <a:endParaRPr lang="de-DE" altLang="de-DE" sz="1200"/>
          </a:p>
        </p:txBody>
      </p:sp>
      <p:sp>
        <p:nvSpPr>
          <p:cNvPr id="16388" name="Textfeld 1"/>
          <p:cNvSpPr txBox="1">
            <a:spLocks noChangeArrowheads="1"/>
          </p:cNvSpPr>
          <p:nvPr/>
        </p:nvSpPr>
        <p:spPr bwMode="auto">
          <a:xfrm>
            <a:off x="250825" y="3716338"/>
            <a:ext cx="8713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pPr>
            <a:endParaRPr lang="de-DE" altLang="de-DE" sz="1800">
              <a:latin typeface="Calibri" panose="020F0502020204030204" pitchFamily="34" charset="0"/>
            </a:endParaRPr>
          </a:p>
        </p:txBody>
      </p:sp>
      <p:sp>
        <p:nvSpPr>
          <p:cNvPr id="16391" name="Text Box 6"/>
          <p:cNvSpPr txBox="1">
            <a:spLocks noChangeArrowheads="1"/>
          </p:cNvSpPr>
          <p:nvPr/>
        </p:nvSpPr>
        <p:spPr bwMode="auto">
          <a:xfrm>
            <a:off x="2916238" y="3284538"/>
            <a:ext cx="352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de-DE" altLang="de-DE"/>
          </a:p>
        </p:txBody>
      </p:sp>
      <p:sp>
        <p:nvSpPr>
          <p:cNvPr id="16392" name="Text Box 8"/>
          <p:cNvSpPr txBox="1">
            <a:spLocks noChangeArrowheads="1"/>
          </p:cNvSpPr>
          <p:nvPr/>
        </p:nvSpPr>
        <p:spPr bwMode="auto">
          <a:xfrm>
            <a:off x="250825" y="5326063"/>
            <a:ext cx="1800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de-DE" altLang="de-DE"/>
          </a:p>
        </p:txBody>
      </p:sp>
      <p:sp>
        <p:nvSpPr>
          <p:cNvPr id="660490" name="AutoShape 10"/>
          <p:cNvSpPr>
            <a:spLocks noChangeArrowheads="1"/>
          </p:cNvSpPr>
          <p:nvPr/>
        </p:nvSpPr>
        <p:spPr bwMode="auto">
          <a:xfrm rot="-2100000">
            <a:off x="4732338" y="4076700"/>
            <a:ext cx="776287" cy="242888"/>
          </a:xfrm>
          <a:prstGeom prst="rightArrow">
            <a:avLst>
              <a:gd name="adj1" fmla="val 50000"/>
              <a:gd name="adj2" fmla="val 79902"/>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660493" name="AutoShape 13"/>
          <p:cNvSpPr>
            <a:spLocks noChangeArrowheads="1"/>
          </p:cNvSpPr>
          <p:nvPr/>
        </p:nvSpPr>
        <p:spPr bwMode="auto">
          <a:xfrm rot="2100000">
            <a:off x="4672013" y="2609850"/>
            <a:ext cx="776287" cy="242888"/>
          </a:xfrm>
          <a:prstGeom prst="rightArrow">
            <a:avLst>
              <a:gd name="adj1" fmla="val 50000"/>
              <a:gd name="adj2" fmla="val 79902"/>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16395" name="Text Box 14"/>
          <p:cNvSpPr txBox="1">
            <a:spLocks noChangeArrowheads="1"/>
          </p:cNvSpPr>
          <p:nvPr/>
        </p:nvSpPr>
        <p:spPr bwMode="auto">
          <a:xfrm>
            <a:off x="5508625" y="5013325"/>
            <a:ext cx="2951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de-DE" altLang="de-DE"/>
          </a:p>
        </p:txBody>
      </p:sp>
      <p:sp>
        <p:nvSpPr>
          <p:cNvPr id="660496" name="Text Box 16"/>
          <p:cNvSpPr txBox="1">
            <a:spLocks noChangeArrowheads="1"/>
          </p:cNvSpPr>
          <p:nvPr/>
        </p:nvSpPr>
        <p:spPr bwMode="auto">
          <a:xfrm>
            <a:off x="438596" y="3030538"/>
            <a:ext cx="3989388" cy="142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80000"/>
              </a:lnSpc>
              <a:spcBef>
                <a:spcPct val="50000"/>
              </a:spcBef>
            </a:pPr>
            <a:r>
              <a:rPr lang="de-DE" altLang="de-DE" b="1" dirty="0">
                <a:latin typeface="Calibri" panose="020F0502020204030204" pitchFamily="34" charset="0"/>
              </a:rPr>
              <a:t>Zentrale Abschlussarbeiten</a:t>
            </a:r>
            <a:r>
              <a:rPr lang="de-DE" altLang="de-DE" dirty="0">
                <a:latin typeface="Calibri" panose="020F0502020204030204" pitchFamily="34" charset="0"/>
              </a:rPr>
              <a:t>:</a:t>
            </a:r>
          </a:p>
          <a:p>
            <a:pPr eaLnBrk="1" hangingPunct="1">
              <a:lnSpc>
                <a:spcPct val="80000"/>
              </a:lnSpc>
              <a:spcBef>
                <a:spcPct val="50000"/>
              </a:spcBef>
              <a:buFontTx/>
              <a:buChar char="•"/>
            </a:pPr>
            <a:r>
              <a:rPr lang="de-DE" altLang="de-DE" sz="2000" dirty="0">
                <a:latin typeface="Calibri" panose="020F0502020204030204" pitchFamily="34" charset="0"/>
              </a:rPr>
              <a:t>Vergleich der Leistungen mit den</a:t>
            </a:r>
            <a:br>
              <a:rPr lang="de-DE" altLang="de-DE" sz="2000" dirty="0">
                <a:latin typeface="Calibri" panose="020F0502020204030204" pitchFamily="34" charset="0"/>
              </a:rPr>
            </a:br>
            <a:r>
              <a:rPr lang="de-DE" altLang="de-DE" sz="2000" dirty="0">
                <a:latin typeface="Calibri" panose="020F0502020204030204" pitchFamily="34" charset="0"/>
              </a:rPr>
              <a:t>  Erwartungen des Landes</a:t>
            </a:r>
          </a:p>
          <a:p>
            <a:pPr eaLnBrk="1" hangingPunct="1">
              <a:lnSpc>
                <a:spcPct val="80000"/>
              </a:lnSpc>
              <a:spcBef>
                <a:spcPct val="50000"/>
              </a:spcBef>
              <a:buFontTx/>
              <a:buChar char="•"/>
            </a:pPr>
            <a:r>
              <a:rPr lang="de-DE" altLang="de-DE" sz="2000" dirty="0">
                <a:latin typeface="Calibri" panose="020F0502020204030204" pitchFamily="34" charset="0"/>
              </a:rPr>
              <a:t>Anregung für die Aufgabenkultur</a:t>
            </a:r>
          </a:p>
        </p:txBody>
      </p:sp>
      <p:sp>
        <p:nvSpPr>
          <p:cNvPr id="660497" name="Text Box 17"/>
          <p:cNvSpPr txBox="1">
            <a:spLocks noChangeArrowheads="1"/>
          </p:cNvSpPr>
          <p:nvPr/>
        </p:nvSpPr>
        <p:spPr bwMode="auto">
          <a:xfrm>
            <a:off x="468065" y="4745038"/>
            <a:ext cx="3671887" cy="127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80000"/>
              </a:lnSpc>
              <a:spcBef>
                <a:spcPct val="50000"/>
              </a:spcBef>
            </a:pPr>
            <a:r>
              <a:rPr lang="de-DE" altLang="de-DE" b="1" dirty="0">
                <a:latin typeface="Calibri" panose="020F0502020204030204" pitchFamily="34" charset="0"/>
              </a:rPr>
              <a:t>Vergleichsarbeiten:</a:t>
            </a:r>
          </a:p>
          <a:p>
            <a:pPr eaLnBrk="1" hangingPunct="1">
              <a:lnSpc>
                <a:spcPct val="80000"/>
              </a:lnSpc>
              <a:spcBef>
                <a:spcPct val="50000"/>
              </a:spcBef>
            </a:pPr>
            <a:r>
              <a:rPr lang="de-DE" altLang="de-DE" sz="2000" dirty="0">
                <a:latin typeface="Calibri" panose="020F0502020204030204" pitchFamily="34" charset="0"/>
              </a:rPr>
              <a:t>Differenzierte Informationen über den Stand im Kompetenz-erwerb.</a:t>
            </a:r>
          </a:p>
        </p:txBody>
      </p:sp>
      <p:sp>
        <p:nvSpPr>
          <p:cNvPr id="660498" name="Text Box 18"/>
          <p:cNvSpPr txBox="1">
            <a:spLocks noChangeArrowheads="1"/>
          </p:cNvSpPr>
          <p:nvPr/>
        </p:nvSpPr>
        <p:spPr bwMode="auto">
          <a:xfrm>
            <a:off x="5580063" y="4592638"/>
            <a:ext cx="3563937"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de-DE" altLang="de-DE">
                <a:latin typeface="Calibri" panose="020F0502020204030204" pitchFamily="34" charset="0"/>
              </a:rPr>
              <a:t>Impulse für die</a:t>
            </a:r>
          </a:p>
          <a:p>
            <a:pPr eaLnBrk="1" hangingPunct="1">
              <a:spcBef>
                <a:spcPct val="50000"/>
              </a:spcBef>
              <a:buFontTx/>
              <a:buChar char="•"/>
            </a:pPr>
            <a:r>
              <a:rPr lang="de-DE" altLang="de-DE" sz="2000">
                <a:latin typeface="Calibri" panose="020F0502020204030204" pitchFamily="34" charset="0"/>
              </a:rPr>
              <a:t>  Einschätzung der Ergebnisse</a:t>
            </a:r>
          </a:p>
          <a:p>
            <a:pPr eaLnBrk="1" hangingPunct="1">
              <a:spcBef>
                <a:spcPct val="50000"/>
              </a:spcBef>
              <a:buFontTx/>
              <a:buChar char="•"/>
            </a:pPr>
            <a:r>
              <a:rPr lang="de-DE" altLang="de-DE" sz="2000">
                <a:latin typeface="Calibri" panose="020F0502020204030204" pitchFamily="34" charset="0"/>
              </a:rPr>
              <a:t>  Identifizierung von Ent-</a:t>
            </a:r>
            <a:br>
              <a:rPr lang="de-DE" altLang="de-DE" sz="2000">
                <a:latin typeface="Calibri" panose="020F0502020204030204" pitchFamily="34" charset="0"/>
              </a:rPr>
            </a:br>
            <a:r>
              <a:rPr lang="de-DE" altLang="de-DE" sz="2000">
                <a:latin typeface="Calibri" panose="020F0502020204030204" pitchFamily="34" charset="0"/>
              </a:rPr>
              <a:t>    wicklungszielen</a:t>
            </a:r>
          </a:p>
        </p:txBody>
      </p:sp>
      <p:pic>
        <p:nvPicPr>
          <p:cNvPr id="660500"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3887" y="1341438"/>
            <a:ext cx="279400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 Box 16"/>
          <p:cNvSpPr txBox="1">
            <a:spLocks noChangeArrowheads="1"/>
          </p:cNvSpPr>
          <p:nvPr/>
        </p:nvSpPr>
        <p:spPr bwMode="auto">
          <a:xfrm>
            <a:off x="395288" y="1176338"/>
            <a:ext cx="3989387" cy="1686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80000"/>
              </a:lnSpc>
              <a:spcBef>
                <a:spcPct val="50000"/>
              </a:spcBef>
            </a:pPr>
            <a:r>
              <a:rPr lang="de-DE" altLang="de-DE" b="1" dirty="0">
                <a:latin typeface="Calibri" panose="020F0502020204030204" pitchFamily="34" charset="0"/>
              </a:rPr>
              <a:t>Schulinspektion</a:t>
            </a:r>
            <a:r>
              <a:rPr lang="de-DE" altLang="de-DE" dirty="0">
                <a:latin typeface="Calibri" panose="020F0502020204030204" pitchFamily="34" charset="0"/>
              </a:rPr>
              <a:t>:</a:t>
            </a:r>
          </a:p>
          <a:p>
            <a:pPr eaLnBrk="1" hangingPunct="1">
              <a:lnSpc>
                <a:spcPct val="80000"/>
              </a:lnSpc>
              <a:spcBef>
                <a:spcPct val="50000"/>
              </a:spcBef>
              <a:buFontTx/>
              <a:buChar char="•"/>
            </a:pPr>
            <a:r>
              <a:rPr lang="de-DE" altLang="de-DE" sz="2000" dirty="0">
                <a:latin typeface="Calibri" panose="020F0502020204030204" pitchFamily="34" charset="0"/>
              </a:rPr>
              <a:t>Einschätzung </a:t>
            </a:r>
            <a:r>
              <a:rPr lang="de-DE" altLang="de-DE" sz="2000" dirty="0" smtClean="0">
                <a:latin typeface="Calibri" panose="020F0502020204030204" pitchFamily="34" charset="0"/>
              </a:rPr>
              <a:t>zur Qualität </a:t>
            </a:r>
            <a:r>
              <a:rPr lang="de-DE" altLang="de-DE" sz="2000" dirty="0">
                <a:latin typeface="Calibri" panose="020F0502020204030204" pitchFamily="34" charset="0"/>
              </a:rPr>
              <a:t>des</a:t>
            </a:r>
            <a:br>
              <a:rPr lang="de-DE" altLang="de-DE" sz="2000" dirty="0">
                <a:latin typeface="Calibri" panose="020F0502020204030204" pitchFamily="34" charset="0"/>
              </a:rPr>
            </a:br>
            <a:r>
              <a:rPr lang="de-DE" altLang="de-DE" sz="2000" dirty="0">
                <a:latin typeface="Calibri" panose="020F0502020204030204" pitchFamily="34" charset="0"/>
              </a:rPr>
              <a:t>  Unterrichts</a:t>
            </a:r>
          </a:p>
          <a:p>
            <a:pPr eaLnBrk="1" hangingPunct="1">
              <a:lnSpc>
                <a:spcPct val="80000"/>
              </a:lnSpc>
              <a:spcBef>
                <a:spcPct val="50000"/>
              </a:spcBef>
              <a:buFontTx/>
              <a:buChar char="•"/>
            </a:pPr>
            <a:r>
              <a:rPr lang="de-DE" altLang="de-DE" sz="2000" dirty="0">
                <a:latin typeface="Calibri" panose="020F0502020204030204" pitchFamily="34" charset="0"/>
              </a:rPr>
              <a:t>Einschätzung der </a:t>
            </a:r>
            <a:r>
              <a:rPr lang="de-DE" altLang="de-DE" sz="2000" dirty="0" smtClean="0">
                <a:latin typeface="Calibri" panose="020F0502020204030204" pitchFamily="34" charset="0"/>
              </a:rPr>
              <a:t>Qualität</a:t>
            </a:r>
            <a:r>
              <a:rPr lang="de-DE" altLang="de-DE" sz="2000" dirty="0">
                <a:latin typeface="Calibri" panose="020F0502020204030204" pitchFamily="34" charset="0"/>
              </a:rPr>
              <a:t/>
            </a:r>
            <a:br>
              <a:rPr lang="de-DE" altLang="de-DE" sz="2000" dirty="0">
                <a:latin typeface="Calibri" panose="020F0502020204030204" pitchFamily="34" charset="0"/>
              </a:rPr>
            </a:br>
            <a:r>
              <a:rPr lang="de-DE" altLang="de-DE" sz="2000" dirty="0">
                <a:latin typeface="Calibri" panose="020F0502020204030204" pitchFamily="34" charset="0"/>
              </a:rPr>
              <a:t>  </a:t>
            </a:r>
            <a:r>
              <a:rPr lang="de-DE" altLang="de-DE" sz="2000" dirty="0" smtClean="0">
                <a:latin typeface="Calibri" panose="020F0502020204030204" pitchFamily="34" charset="0"/>
              </a:rPr>
              <a:t>schulischer </a:t>
            </a:r>
            <a:r>
              <a:rPr lang="de-DE" altLang="de-DE" sz="2000" dirty="0">
                <a:latin typeface="Calibri" panose="020F0502020204030204" pitchFamily="34" charset="0"/>
              </a:rPr>
              <a:t>Prozesse</a:t>
            </a:r>
          </a:p>
        </p:txBody>
      </p:sp>
      <p:sp>
        <p:nvSpPr>
          <p:cNvPr id="19"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a:solidFill>
                  <a:srgbClr val="595959"/>
                </a:solidFill>
                <a:latin typeface="Calibri" panose="020F0502020204030204" pitchFamily="34" charset="0"/>
              </a:rPr>
              <a:t>Ausrichtung </a:t>
            </a:r>
            <a:r>
              <a:rPr lang="de-DE" altLang="de-DE" sz="2000" b="1" dirty="0" smtClean="0">
                <a:solidFill>
                  <a:srgbClr val="595959"/>
                </a:solidFill>
                <a:latin typeface="Calibri" panose="020F0502020204030204" pitchFamily="34" charset="0"/>
              </a:rPr>
              <a:t>- </a:t>
            </a:r>
            <a:r>
              <a:rPr lang="de-DE" altLang="de-DE" sz="2200" b="1" dirty="0">
                <a:solidFill>
                  <a:srgbClr val="595959"/>
                </a:solidFill>
                <a:latin typeface="Calibri" panose="020F0502020204030204" pitchFamily="34" charset="0"/>
              </a:rPr>
              <a:t>A</a:t>
            </a:r>
            <a:r>
              <a:rPr lang="de-DE" altLang="de-DE" sz="2200" b="1" dirty="0" smtClean="0">
                <a:solidFill>
                  <a:srgbClr val="595959"/>
                </a:solidFill>
                <a:latin typeface="Calibri" panose="020F0502020204030204" pitchFamily="34" charset="0"/>
              </a:rPr>
              <a:t>usgestaltung - </a:t>
            </a:r>
            <a:r>
              <a:rPr lang="de-DE" altLang="de-DE" sz="2200" b="1" dirty="0" smtClean="0">
                <a:solidFill>
                  <a:schemeClr val="tx1"/>
                </a:solidFill>
                <a:latin typeface="Calibri" panose="020F0502020204030204" pitchFamily="34" charset="0"/>
              </a:rPr>
              <a:t>Unterstützung</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8"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pic>
        <p:nvPicPr>
          <p:cNvPr id="20" name="Grafik 19"/>
          <p:cNvPicPr>
            <a:picLocks noChangeAspect="1"/>
          </p:cNvPicPr>
          <p:nvPr/>
        </p:nvPicPr>
        <p:blipFill>
          <a:blip r:embed="rId4"/>
          <a:stretch>
            <a:fillRect/>
          </a:stretch>
        </p:blipFill>
        <p:spPr>
          <a:xfrm>
            <a:off x="5919810" y="2142598"/>
            <a:ext cx="2540622" cy="2534469"/>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66050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049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6049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04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6049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6049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90" grpId="0" animBg="1"/>
      <p:bldP spid="660493" grpId="0" animBg="1"/>
      <p:bldP spid="660496" grpId="0"/>
      <p:bldP spid="660497" grpId="0"/>
      <p:bldP spid="660498"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nummernplatzhalt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F8A4780-400F-4F6B-8D87-DA809B1B1D80}" type="slidenum">
              <a:rPr lang="de-DE" altLang="de-DE" sz="1200"/>
              <a:pPr/>
              <a:t>12</a:t>
            </a:fld>
            <a:endParaRPr lang="de-DE" altLang="de-DE" sz="1200"/>
          </a:p>
        </p:txBody>
      </p:sp>
      <p:sp>
        <p:nvSpPr>
          <p:cNvPr id="36870" name="Text Box 6"/>
          <p:cNvSpPr txBox="1">
            <a:spLocks noChangeArrowheads="1"/>
          </p:cNvSpPr>
          <p:nvPr/>
        </p:nvSpPr>
        <p:spPr bwMode="auto">
          <a:xfrm>
            <a:off x="539750" y="1052736"/>
            <a:ext cx="7920038"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sz="2800" b="1" dirty="0" smtClean="0">
                <a:solidFill>
                  <a:srgbClr val="A50021"/>
                </a:solidFill>
                <a:latin typeface="Calibri" panose="020F0502020204030204" pitchFamily="34" charset="0"/>
              </a:rPr>
              <a:t>Bildungsregionen </a:t>
            </a:r>
            <a:r>
              <a:rPr lang="de-DE" altLang="de-DE" sz="2800" b="1" dirty="0">
                <a:solidFill>
                  <a:srgbClr val="A50021"/>
                </a:solidFill>
                <a:latin typeface="Calibri" panose="020F0502020204030204" pitchFamily="34" charset="0"/>
              </a:rPr>
              <a:t>in </a:t>
            </a:r>
            <a:r>
              <a:rPr lang="de-DE" altLang="de-DE" sz="2800" b="1" dirty="0" smtClean="0">
                <a:solidFill>
                  <a:srgbClr val="A50021"/>
                </a:solidFill>
                <a:latin typeface="Calibri" panose="020F0502020204030204" pitchFamily="34" charset="0"/>
              </a:rPr>
              <a:t>Niedersachsen</a:t>
            </a:r>
          </a:p>
          <a:p>
            <a:pPr algn="ctr"/>
            <a:endParaRPr lang="de-DE" altLang="de-DE" b="1" dirty="0">
              <a:solidFill>
                <a:srgbClr val="A50021"/>
              </a:solidFill>
              <a:latin typeface="Calibri" panose="020F0502020204030204" pitchFamily="34" charset="0"/>
            </a:endParaRPr>
          </a:p>
        </p:txBody>
      </p:sp>
      <p:sp>
        <p:nvSpPr>
          <p:cNvPr id="7"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Bildungsregionen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6" name="Rectangle 3"/>
          <p:cNvSpPr txBox="1">
            <a:spLocks noChangeArrowheads="1"/>
          </p:cNvSpPr>
          <p:nvPr/>
        </p:nvSpPr>
        <p:spPr bwMode="auto">
          <a:xfrm>
            <a:off x="-108520" y="1556792"/>
            <a:ext cx="9001000" cy="16561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Arial"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Arial"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Arial"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81000" indent="-381000">
              <a:spcBef>
                <a:spcPct val="0"/>
              </a:spcBef>
              <a:buFontTx/>
              <a:buNone/>
            </a:pPr>
            <a:r>
              <a:rPr lang="de-DE" altLang="de-DE" sz="2000" kern="0" dirty="0" smtClean="0">
                <a:latin typeface="Calibri" panose="020F0502020204030204" pitchFamily="34" charset="0"/>
                <a:ea typeface="ＭＳ Ｐゴシック" panose="020B0600070205080204" pitchFamily="34" charset="-128"/>
              </a:rPr>
              <a:t>	</a:t>
            </a:r>
            <a:r>
              <a:rPr lang="de-DE" altLang="de-DE" sz="2000" b="1" kern="0" dirty="0" smtClean="0">
                <a:solidFill>
                  <a:srgbClr val="990000"/>
                </a:solidFill>
                <a:latin typeface="Calibri" panose="020F0502020204030204" pitchFamily="34" charset="0"/>
                <a:ea typeface="ＭＳ Ｐゴシック" panose="020B0600070205080204" pitchFamily="34" charset="-128"/>
              </a:rPr>
              <a:t>Begriffsbestimmung:</a:t>
            </a:r>
          </a:p>
          <a:p>
            <a:pPr marL="381000" indent="-381000">
              <a:spcBef>
                <a:spcPts val="600"/>
              </a:spcBef>
              <a:buFontTx/>
              <a:buNone/>
            </a:pPr>
            <a:r>
              <a:rPr lang="de-DE" altLang="de-DE" sz="2000" kern="0" dirty="0" smtClean="0">
                <a:latin typeface="Calibri" panose="020F0502020204030204" pitchFamily="34" charset="0"/>
                <a:ea typeface="ＭＳ Ｐゴシック" panose="020B0600070205080204" pitchFamily="34" charset="-128"/>
              </a:rPr>
              <a:t>	</a:t>
            </a:r>
            <a:r>
              <a:rPr lang="de-DE" altLang="de-DE" sz="1800" kern="0" dirty="0" smtClean="0">
                <a:latin typeface="Calibri" panose="020F0502020204030204" pitchFamily="34" charset="0"/>
                <a:ea typeface="ＭＳ Ｐゴシック" panose="020B0600070205080204" pitchFamily="34" charset="-128"/>
              </a:rPr>
              <a:t>Der Begriff „Bildungsregion“ beschreibt eine auf einen Landkreis, eine kreisfreie Stadt, einen Kommunalverband besonderer Art oder auf eine landkreisübergreifende Kooperation bezogene </a:t>
            </a:r>
            <a:r>
              <a:rPr lang="de-DE" altLang="de-DE" sz="1800" b="1" kern="0" dirty="0" smtClean="0">
                <a:latin typeface="Calibri" panose="020F0502020204030204" pitchFamily="34" charset="0"/>
                <a:ea typeface="ＭＳ Ｐゴシック" panose="020B0600070205080204" pitchFamily="34" charset="-128"/>
              </a:rPr>
              <a:t>Vernetzung der Akteure</a:t>
            </a:r>
            <a:r>
              <a:rPr lang="de-DE" altLang="de-DE" sz="1800" kern="0" dirty="0" smtClean="0">
                <a:latin typeface="Calibri" panose="020F0502020204030204" pitchFamily="34" charset="0"/>
                <a:ea typeface="ＭＳ Ｐゴシック" panose="020B0600070205080204" pitchFamily="34" charset="-128"/>
              </a:rPr>
              <a:t> einer Region im Bereich der </a:t>
            </a:r>
            <a:r>
              <a:rPr lang="de-DE" altLang="de-DE" sz="1800" b="1" kern="0" dirty="0" smtClean="0">
                <a:latin typeface="Calibri" panose="020F0502020204030204" pitchFamily="34" charset="0"/>
                <a:ea typeface="ＭＳ Ｐゴシック" panose="020B0600070205080204" pitchFamily="34" charset="-128"/>
              </a:rPr>
              <a:t>formalen, non-formalen und informellen Bildung</a:t>
            </a:r>
            <a:r>
              <a:rPr lang="de-DE" altLang="de-DE" sz="1800" kern="0" dirty="0" smtClean="0">
                <a:latin typeface="Calibri" panose="020F0502020204030204" pitchFamily="34" charset="0"/>
                <a:ea typeface="ＭＳ Ｐゴシック" panose="020B0600070205080204" pitchFamily="34" charset="-128"/>
              </a:rPr>
              <a:t>.</a:t>
            </a:r>
          </a:p>
          <a:p>
            <a:pPr marL="381000" indent="-381000">
              <a:spcBef>
                <a:spcPct val="35000"/>
              </a:spcBef>
              <a:buFontTx/>
              <a:buNone/>
            </a:pPr>
            <a:r>
              <a:rPr lang="de-DE" altLang="de-DE" sz="1800" kern="0" dirty="0" smtClean="0">
                <a:latin typeface="Calibri" panose="020F0502020204030204" pitchFamily="34" charset="0"/>
                <a:ea typeface="ＭＳ Ｐゴシック" panose="020B0600070205080204" pitchFamily="34" charset="-128"/>
              </a:rPr>
              <a:t>	</a:t>
            </a:r>
            <a:endParaRPr lang="de-DE" altLang="de-DE" sz="2800" kern="0" dirty="0" smtClean="0">
              <a:latin typeface="Calibri" panose="020F0502020204030204" pitchFamily="34" charset="0"/>
              <a:ea typeface="ＭＳ Ｐゴシック" panose="020B0600070205080204" pitchFamily="34" charset="-128"/>
            </a:endParaRPr>
          </a:p>
          <a:p>
            <a:pPr marL="381000" indent="-381000"/>
            <a:endParaRPr lang="de-DE" altLang="de-DE" kern="0" dirty="0" smtClean="0">
              <a:latin typeface="Calibri" panose="020F0502020204030204" pitchFamily="34" charset="0"/>
              <a:ea typeface="ＭＳ Ｐゴシック" panose="020B0600070205080204" pitchFamily="34" charset="-128"/>
            </a:endParaRPr>
          </a:p>
        </p:txBody>
      </p:sp>
      <p:sp>
        <p:nvSpPr>
          <p:cNvPr id="8" name="Rectangle 3"/>
          <p:cNvSpPr txBox="1">
            <a:spLocks noChangeArrowheads="1"/>
          </p:cNvSpPr>
          <p:nvPr/>
        </p:nvSpPr>
        <p:spPr bwMode="auto">
          <a:xfrm>
            <a:off x="-108346" y="3140968"/>
            <a:ext cx="8568134" cy="260265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Arial"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Arial"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Arial"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81000" indent="-381000">
              <a:lnSpc>
                <a:spcPct val="90000"/>
              </a:lnSpc>
              <a:spcBef>
                <a:spcPct val="0"/>
              </a:spcBef>
              <a:buFontTx/>
              <a:buNone/>
            </a:pPr>
            <a:r>
              <a:rPr lang="de-DE" altLang="de-DE" sz="2000" b="1" kern="0" dirty="0" smtClean="0">
                <a:latin typeface="Calibri" panose="020F0502020204030204" pitchFamily="34" charset="0"/>
                <a:ea typeface="ＭＳ Ｐゴシック" panose="020B0600070205080204" pitchFamily="34" charset="-128"/>
              </a:rPr>
              <a:t>	</a:t>
            </a:r>
            <a:r>
              <a:rPr lang="de-DE" altLang="de-DE" sz="2000" b="1" kern="0" dirty="0" smtClean="0">
                <a:solidFill>
                  <a:srgbClr val="990000"/>
                </a:solidFill>
                <a:latin typeface="Calibri" panose="020F0502020204030204" pitchFamily="34" charset="0"/>
                <a:ea typeface="ＭＳ Ｐゴシック" panose="020B0600070205080204" pitchFamily="34" charset="-128"/>
              </a:rPr>
              <a:t>Wesentliche Ziele der Arbeit in Bildungsregionen:</a:t>
            </a:r>
          </a:p>
          <a:p>
            <a:pPr marL="381000" indent="-381000">
              <a:lnSpc>
                <a:spcPct val="90000"/>
              </a:lnSpc>
              <a:spcBef>
                <a:spcPts val="600"/>
              </a:spcBef>
              <a:buFontTx/>
              <a:buNone/>
            </a:pPr>
            <a:r>
              <a:rPr lang="de-DE" altLang="de-DE" sz="2000" kern="0" dirty="0" smtClean="0">
                <a:latin typeface="Calibri" panose="020F0502020204030204" pitchFamily="34" charset="0"/>
                <a:ea typeface="ＭＳ Ｐゴシック" panose="020B0600070205080204" pitchFamily="34" charset="-128"/>
              </a:rPr>
              <a:t>	</a:t>
            </a:r>
            <a:r>
              <a:rPr lang="de-DE" altLang="de-DE" sz="1800" kern="0" dirty="0" smtClean="0">
                <a:latin typeface="Calibri" panose="020F0502020204030204" pitchFamily="34" charset="0"/>
                <a:ea typeface="ＭＳ Ｐゴシック" panose="020B0600070205080204" pitchFamily="34" charset="-128"/>
              </a:rPr>
              <a:t>In einem kontinuierlich und langfristig angelegten Prozess wird das regionale </a:t>
            </a:r>
            <a:r>
              <a:rPr lang="de-DE" altLang="de-DE" sz="1800" b="1" kern="0" dirty="0" smtClean="0">
                <a:latin typeface="Calibri" panose="020F0502020204030204" pitchFamily="34" charset="0"/>
                <a:ea typeface="ＭＳ Ｐゴシック" panose="020B0600070205080204" pitchFamily="34" charset="-128"/>
              </a:rPr>
              <a:t>Bildungsnetzwerk auf- bzw. weiter ausgebaut</a:t>
            </a:r>
            <a:r>
              <a:rPr lang="de-DE" altLang="de-DE" sz="1800" kern="0" dirty="0" smtClean="0">
                <a:latin typeface="Calibri" panose="020F0502020204030204" pitchFamily="34" charset="0"/>
                <a:ea typeface="ＭＳ Ｐゴシック" panose="020B0600070205080204" pitchFamily="34" charset="-128"/>
              </a:rPr>
              <a:t>, damit vorhandene Strukturen und Ressourcen optimal genutzt und Synergien hergestellt werden.</a:t>
            </a:r>
          </a:p>
          <a:p>
            <a:pPr marL="381000" indent="-381000">
              <a:lnSpc>
                <a:spcPct val="90000"/>
              </a:lnSpc>
              <a:spcBef>
                <a:spcPct val="35000"/>
              </a:spcBef>
              <a:buNone/>
            </a:pPr>
            <a:r>
              <a:rPr lang="de-DE" altLang="de-DE" sz="1800" kern="0" dirty="0" smtClean="0">
                <a:latin typeface="Calibri" panose="020F0502020204030204" pitchFamily="34" charset="0"/>
                <a:ea typeface="ＭＳ Ｐゴシック" panose="020B0600070205080204" pitchFamily="34" charset="-128"/>
              </a:rPr>
              <a:t>	</a:t>
            </a:r>
            <a:r>
              <a:rPr lang="de-DE" altLang="de-DE" sz="1800" kern="0" dirty="0">
                <a:latin typeface="Calibri" panose="020F0502020204030204" pitchFamily="34" charset="0"/>
                <a:ea typeface="ＭＳ Ｐゴシック" panose="020B0600070205080204" pitchFamily="34" charset="-128"/>
              </a:rPr>
              <a:t>Möglichst vielen Menschen wird durch ein </a:t>
            </a:r>
            <a:r>
              <a:rPr lang="de-DE" altLang="de-DE" sz="1800" b="1" kern="0" dirty="0">
                <a:latin typeface="Calibri" panose="020F0502020204030204" pitchFamily="34" charset="0"/>
                <a:ea typeface="ＭＳ Ｐゴシック" panose="020B0600070205080204" pitchFamily="34" charset="-128"/>
              </a:rPr>
              <a:t>abgestimmtes Bildungsangebot</a:t>
            </a:r>
            <a:r>
              <a:rPr lang="de-DE" altLang="de-DE" sz="1800" kern="0" dirty="0">
                <a:latin typeface="Calibri" panose="020F0502020204030204" pitchFamily="34" charset="0"/>
                <a:ea typeface="ＭＳ Ｐゴシック" panose="020B0600070205080204" pitchFamily="34" charset="-128"/>
              </a:rPr>
              <a:t> der verschiedenen relevanten Institutionen und Akteure die größtmögliche </a:t>
            </a:r>
            <a:r>
              <a:rPr lang="de-DE" altLang="de-DE" sz="1800" b="1" kern="0" dirty="0">
                <a:latin typeface="Calibri" panose="020F0502020204030204" pitchFamily="34" charset="0"/>
                <a:ea typeface="ＭＳ Ｐゴシック" panose="020B0600070205080204" pitchFamily="34" charset="-128"/>
              </a:rPr>
              <a:t>Unterstützung</a:t>
            </a:r>
            <a:r>
              <a:rPr lang="de-DE" altLang="de-DE" sz="1800" kern="0" dirty="0">
                <a:latin typeface="Calibri" panose="020F0502020204030204" pitchFamily="34" charset="0"/>
                <a:ea typeface="ＭＳ Ｐゴシック" panose="020B0600070205080204" pitchFamily="34" charset="-128"/>
              </a:rPr>
              <a:t> in der Entwicklung einer </a:t>
            </a:r>
            <a:r>
              <a:rPr lang="de-DE" altLang="de-DE" sz="1800" b="1" kern="0" dirty="0">
                <a:latin typeface="Calibri" panose="020F0502020204030204" pitchFamily="34" charset="0"/>
                <a:ea typeface="ＭＳ Ｐゴシック" panose="020B0600070205080204" pitchFamily="34" charset="-128"/>
              </a:rPr>
              <a:t>gelingenden</a:t>
            </a:r>
            <a:r>
              <a:rPr lang="de-DE" altLang="de-DE" sz="1800" kern="0" dirty="0">
                <a:latin typeface="Calibri" panose="020F0502020204030204" pitchFamily="34" charset="0"/>
                <a:ea typeface="ＭＳ Ｐゴシック" panose="020B0600070205080204" pitchFamily="34" charset="-128"/>
              </a:rPr>
              <a:t> </a:t>
            </a:r>
            <a:r>
              <a:rPr lang="de-DE" altLang="de-DE" sz="1800" b="1" kern="0" dirty="0">
                <a:latin typeface="Calibri" panose="020F0502020204030204" pitchFamily="34" charset="0"/>
                <a:ea typeface="ＭＳ Ｐゴシック" panose="020B0600070205080204" pitchFamily="34" charset="-128"/>
              </a:rPr>
              <a:t>Bildungsbiografie</a:t>
            </a:r>
            <a:r>
              <a:rPr lang="de-DE" altLang="de-DE" sz="1800" kern="0" dirty="0">
                <a:latin typeface="Calibri" panose="020F0502020204030204" pitchFamily="34" charset="0"/>
                <a:ea typeface="ＭＳ Ｐゴシック" panose="020B0600070205080204" pitchFamily="34" charset="-128"/>
              </a:rPr>
              <a:t> </a:t>
            </a:r>
            <a:r>
              <a:rPr lang="de-DE" altLang="de-DE" sz="1800" kern="0" dirty="0" smtClean="0">
                <a:latin typeface="Calibri" panose="020F0502020204030204" pitchFamily="34" charset="0"/>
                <a:ea typeface="ＭＳ Ｐゴシック" panose="020B0600070205080204" pitchFamily="34" charset="-128"/>
              </a:rPr>
              <a:t>geboten (Lernen im Lebenslauf).</a:t>
            </a:r>
          </a:p>
          <a:p>
            <a:pPr marL="381000" indent="-381000">
              <a:lnSpc>
                <a:spcPct val="90000"/>
              </a:lnSpc>
              <a:spcBef>
                <a:spcPct val="35000"/>
              </a:spcBef>
              <a:buNone/>
            </a:pPr>
            <a:r>
              <a:rPr lang="de-DE" altLang="de-DE" sz="1800" kern="0" dirty="0">
                <a:latin typeface="Calibri" panose="020F0502020204030204" pitchFamily="34" charset="0"/>
                <a:ea typeface="ＭＳ Ｐゴシック" panose="020B0600070205080204" pitchFamily="34" charset="-128"/>
              </a:rPr>
              <a:t>	Die Menschen einer Region werden zu einer </a:t>
            </a:r>
            <a:r>
              <a:rPr lang="de-DE" altLang="de-DE" sz="1800" b="1" kern="0" dirty="0">
                <a:latin typeface="Calibri" panose="020F0502020204030204" pitchFamily="34" charset="0"/>
                <a:ea typeface="ＭＳ Ｐゴシック" panose="020B0600070205080204" pitchFamily="34" charset="-128"/>
              </a:rPr>
              <a:t>höheren Bildungsbeteiligung </a:t>
            </a:r>
            <a:r>
              <a:rPr lang="de-DE" altLang="de-DE" sz="1800" kern="0" dirty="0">
                <a:latin typeface="Calibri" panose="020F0502020204030204" pitchFamily="34" charset="0"/>
                <a:ea typeface="ＭＳ Ｐゴシック" panose="020B0600070205080204" pitchFamily="34" charset="-128"/>
              </a:rPr>
              <a:t>befähigt und bei der </a:t>
            </a:r>
            <a:r>
              <a:rPr lang="de-DE" altLang="de-DE" sz="1800" b="1" kern="0" dirty="0">
                <a:latin typeface="Calibri" panose="020F0502020204030204" pitchFamily="34" charset="0"/>
                <a:ea typeface="ＭＳ Ｐゴシック" panose="020B0600070205080204" pitchFamily="34" charset="-128"/>
              </a:rPr>
              <a:t>Entfaltung ihrer Persönlichkeit </a:t>
            </a:r>
            <a:r>
              <a:rPr lang="de-DE" altLang="de-DE" sz="1800" kern="0" dirty="0">
                <a:latin typeface="Calibri" panose="020F0502020204030204" pitchFamily="34" charset="0"/>
                <a:ea typeface="ＭＳ Ｐゴシック" panose="020B0600070205080204" pitchFamily="34" charset="-128"/>
              </a:rPr>
              <a:t>unterstützt.</a:t>
            </a:r>
          </a:p>
          <a:p>
            <a:pPr marL="381000" indent="-381000">
              <a:lnSpc>
                <a:spcPct val="90000"/>
              </a:lnSpc>
              <a:spcBef>
                <a:spcPct val="35000"/>
              </a:spcBef>
              <a:buFontTx/>
              <a:buNone/>
            </a:pPr>
            <a:r>
              <a:rPr lang="de-DE" altLang="de-DE" sz="1800" kern="0" dirty="0" smtClean="0">
                <a:latin typeface="Calibri" panose="020F0502020204030204" pitchFamily="34" charset="0"/>
                <a:ea typeface="ＭＳ Ｐゴシック" panose="020B0600070205080204" pitchFamily="34" charset="-128"/>
              </a:rPr>
              <a:t>	Der </a:t>
            </a:r>
            <a:r>
              <a:rPr lang="de-DE" altLang="de-DE" sz="1800" b="1" kern="0" dirty="0" smtClean="0">
                <a:latin typeface="Calibri" panose="020F0502020204030204" pitchFamily="34" charset="0"/>
                <a:ea typeface="ＭＳ Ｐゴシック" panose="020B0600070205080204" pitchFamily="34" charset="-128"/>
              </a:rPr>
              <a:t>Informationsfluss</a:t>
            </a:r>
            <a:r>
              <a:rPr lang="de-DE" altLang="de-DE" sz="1800" kern="0" dirty="0" smtClean="0">
                <a:latin typeface="Calibri" panose="020F0502020204030204" pitchFamily="34" charset="0"/>
                <a:ea typeface="ＭＳ Ｐゴシック" panose="020B0600070205080204" pitchFamily="34" charset="-128"/>
              </a:rPr>
              <a:t> zwischen den beteiligten Bildungsakteuren wird </a:t>
            </a:r>
            <a:r>
              <a:rPr lang="de-DE" altLang="de-DE" sz="1800" b="1" kern="0" dirty="0" smtClean="0">
                <a:latin typeface="Calibri" panose="020F0502020204030204" pitchFamily="34" charset="0"/>
                <a:ea typeface="ＭＳ Ｐゴシック" panose="020B0600070205080204" pitchFamily="34" charset="-128"/>
              </a:rPr>
              <a:t>gesichert</a:t>
            </a:r>
            <a:r>
              <a:rPr lang="de-DE" altLang="de-DE" sz="1800" kern="0" dirty="0" smtClean="0">
                <a:latin typeface="Calibri" panose="020F0502020204030204" pitchFamily="34" charset="0"/>
                <a:ea typeface="ＭＳ Ｐゴシック" panose="020B0600070205080204" pitchFamily="34" charset="-128"/>
              </a:rPr>
              <a:t>.</a:t>
            </a:r>
          </a:p>
          <a:p>
            <a:pPr marL="381000" indent="-381000">
              <a:lnSpc>
                <a:spcPct val="90000"/>
              </a:lnSpc>
              <a:spcBef>
                <a:spcPct val="35000"/>
              </a:spcBef>
              <a:buFontTx/>
              <a:buNone/>
            </a:pPr>
            <a:r>
              <a:rPr lang="de-DE" altLang="de-DE" sz="1800" kern="0" dirty="0" smtClean="0">
                <a:latin typeface="Calibri" panose="020F0502020204030204" pitchFamily="34" charset="0"/>
                <a:ea typeface="ＭＳ Ｐゴシック" panose="020B0600070205080204" pitchFamily="34" charset="-128"/>
              </a:rPr>
              <a:t>	</a:t>
            </a:r>
          </a:p>
          <a:p>
            <a:pPr marL="381000" indent="-381000">
              <a:lnSpc>
                <a:spcPct val="90000"/>
              </a:lnSpc>
              <a:spcBef>
                <a:spcPct val="35000"/>
              </a:spcBef>
              <a:buFontTx/>
              <a:buNone/>
            </a:pPr>
            <a:endParaRPr lang="de-DE" altLang="de-DE" sz="1800" kern="0" dirty="0" smtClean="0">
              <a:latin typeface="Calibri" panose="020F0502020204030204" pitchFamily="34" charset="0"/>
              <a:ea typeface="ＭＳ Ｐゴシック" panose="020B0600070205080204" pitchFamily="34" charset="-128"/>
            </a:endParaRPr>
          </a:p>
          <a:p>
            <a:pPr marL="381000" indent="-381000">
              <a:lnSpc>
                <a:spcPct val="90000"/>
              </a:lnSpc>
            </a:pPr>
            <a:endParaRPr lang="de-DE" altLang="de-DE" sz="1800" kern="0" dirty="0">
              <a:latin typeface="Calibri" panose="020F0502020204030204" pitchFamily="34" charset="0"/>
              <a:ea typeface="ＭＳ Ｐゴシック" panose="020B0600070205080204" pitchFamily="34" charset="-128"/>
            </a:endParaRPr>
          </a:p>
        </p:txBody>
      </p:sp>
      <p:sp>
        <p:nvSpPr>
          <p:cNvPr id="9"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extLst>
      <p:ext uri="{BB962C8B-B14F-4D97-AF65-F5344CB8AC3E}">
        <p14:creationId xmlns:p14="http://schemas.microsoft.com/office/powerpoint/2010/main" val="4236757923"/>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Foliennummernplatzhalter 1"/>
          <p:cNvSpPr txBox="1">
            <a:spLocks noGrp="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C3840AFD-1D4F-4F68-9ABF-6C0FACCD6814}" type="slidenum">
              <a:rPr lang="de-DE" altLang="de-DE" sz="1200"/>
              <a:pPr algn="r"/>
              <a:t>13</a:t>
            </a:fld>
            <a:endParaRPr lang="de-DE" altLang="de-DE" sz="1200"/>
          </a:p>
        </p:txBody>
      </p:sp>
      <p:sp>
        <p:nvSpPr>
          <p:cNvPr id="106529" name="Textfeld 31"/>
          <p:cNvSpPr txBox="1">
            <a:spLocks noChangeArrowheads="1"/>
          </p:cNvSpPr>
          <p:nvPr/>
        </p:nvSpPr>
        <p:spPr bwMode="auto">
          <a:xfrm>
            <a:off x="179388" y="1052736"/>
            <a:ext cx="3672532"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900" b="1" dirty="0">
                <a:solidFill>
                  <a:srgbClr val="990000"/>
                </a:solidFill>
                <a:latin typeface="Calibri" panose="020F0502020204030204" pitchFamily="34" charset="0"/>
              </a:rPr>
              <a:t>Formen der Kooperation:</a:t>
            </a:r>
          </a:p>
          <a:p>
            <a:r>
              <a:rPr lang="de-DE" altLang="de-DE" sz="1900" b="1" dirty="0">
                <a:latin typeface="Calibri" panose="020F0502020204030204" pitchFamily="34" charset="0"/>
              </a:rPr>
              <a:t>Ausschnitt aus dem </a:t>
            </a:r>
            <a:r>
              <a:rPr lang="de-DE" altLang="de-DE" sz="1900" b="1" dirty="0" smtClean="0">
                <a:latin typeface="Calibri" panose="020F0502020204030204" pitchFamily="34" charset="0"/>
              </a:rPr>
              <a:t>Blickwinkel</a:t>
            </a:r>
            <a:endParaRPr lang="de-DE" altLang="de-DE" sz="1900" b="1" dirty="0">
              <a:latin typeface="Calibri" panose="020F0502020204030204" pitchFamily="34" charset="0"/>
            </a:endParaRPr>
          </a:p>
          <a:p>
            <a:r>
              <a:rPr lang="de-DE" altLang="de-DE" sz="1900" b="1" dirty="0">
                <a:latin typeface="Calibri" panose="020F0502020204030204" pitchFamily="34" charset="0"/>
              </a:rPr>
              <a:t>d</a:t>
            </a:r>
            <a:r>
              <a:rPr lang="de-DE" altLang="de-DE" sz="1900" b="1" dirty="0" smtClean="0">
                <a:latin typeface="Calibri" panose="020F0502020204030204" pitchFamily="34" charset="0"/>
              </a:rPr>
              <a:t>er vertikalen </a:t>
            </a:r>
            <a:br>
              <a:rPr lang="de-DE" altLang="de-DE" sz="1900" b="1" dirty="0" smtClean="0">
                <a:latin typeface="Calibri" panose="020F0502020204030204" pitchFamily="34" charset="0"/>
              </a:rPr>
            </a:br>
            <a:r>
              <a:rPr lang="de-DE" altLang="de-DE" sz="1900" b="1" dirty="0" smtClean="0">
                <a:latin typeface="Calibri" panose="020F0502020204030204" pitchFamily="34" charset="0"/>
              </a:rPr>
              <a:t>Vernetzung</a:t>
            </a:r>
            <a:r>
              <a:rPr lang="de-DE" altLang="de-DE" sz="1900" b="1" dirty="0">
                <a:latin typeface="Calibri" panose="020F0502020204030204" pitchFamily="34" charset="0"/>
              </a:rPr>
              <a:t>:</a:t>
            </a:r>
          </a:p>
        </p:txBody>
      </p:sp>
      <p:sp>
        <p:nvSpPr>
          <p:cNvPr id="69" name="Rechteck 68"/>
          <p:cNvSpPr/>
          <p:nvPr/>
        </p:nvSpPr>
        <p:spPr>
          <a:xfrm>
            <a:off x="-36513" y="5138316"/>
            <a:ext cx="4211638" cy="1243012"/>
          </a:xfrm>
          <a:prstGeom prst="rect">
            <a:avLst/>
          </a:prstGeom>
        </p:spPr>
        <p:txBody>
          <a:bodyPr>
            <a:spAutoFit/>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spcBef>
                <a:spcPct val="20000"/>
              </a:spcBef>
              <a:buFont typeface="Wingdings" panose="05000000000000000000" pitchFamily="2" charset="2"/>
              <a:buNone/>
            </a:pPr>
            <a:r>
              <a:rPr lang="de-DE" altLang="de-DE" sz="1800" dirty="0">
                <a:solidFill>
                  <a:srgbClr val="000000"/>
                </a:solidFill>
                <a:latin typeface="Calibri" panose="020F0502020204030204" pitchFamily="34" charset="0"/>
              </a:rPr>
              <a:t>	</a:t>
            </a:r>
            <a:r>
              <a:rPr lang="de-DE" altLang="de-DE" sz="1800" b="1" dirty="0">
                <a:solidFill>
                  <a:srgbClr val="000000"/>
                </a:solidFill>
                <a:latin typeface="Calibri" panose="020F0502020204030204" pitchFamily="34" charset="0"/>
              </a:rPr>
              <a:t>Ziel:</a:t>
            </a:r>
          </a:p>
          <a:p>
            <a:pPr>
              <a:lnSpc>
                <a:spcPct val="80000"/>
              </a:lnSpc>
              <a:spcBef>
                <a:spcPct val="20000"/>
              </a:spcBef>
              <a:buFont typeface="Wingdings" panose="05000000000000000000" pitchFamily="2" charset="2"/>
              <a:buNone/>
            </a:pPr>
            <a:r>
              <a:rPr lang="de-DE" altLang="de-DE" sz="1800" dirty="0">
                <a:solidFill>
                  <a:srgbClr val="000000"/>
                </a:solidFill>
                <a:latin typeface="Calibri" panose="020F0502020204030204" pitchFamily="34" charset="0"/>
              </a:rPr>
              <a:t>	Optimale Gestaltung der Übergänge durch Zusammenarbeit der Bildungsinstitutionen an den Schnittstellen</a:t>
            </a:r>
          </a:p>
        </p:txBody>
      </p:sp>
      <p:grpSp>
        <p:nvGrpSpPr>
          <p:cNvPr id="2" name="Gruppieren 1"/>
          <p:cNvGrpSpPr/>
          <p:nvPr/>
        </p:nvGrpSpPr>
        <p:grpSpPr>
          <a:xfrm>
            <a:off x="603688" y="1832452"/>
            <a:ext cx="3752288" cy="3564915"/>
            <a:chOff x="3492500" y="1125538"/>
            <a:chExt cx="5599113" cy="5183187"/>
          </a:xfrm>
        </p:grpSpPr>
        <p:sp>
          <p:nvSpPr>
            <p:cNvPr id="106498" name="Puzzle4"/>
            <p:cNvSpPr>
              <a:spLocks noEditPoints="1" noChangeArrowheads="1"/>
            </p:cNvSpPr>
            <p:nvPr/>
          </p:nvSpPr>
          <p:spPr bwMode="auto">
            <a:xfrm>
              <a:off x="7083425" y="5002213"/>
              <a:ext cx="908050" cy="1306512"/>
            </a:xfrm>
            <a:custGeom>
              <a:avLst/>
              <a:gdLst>
                <a:gd name="T0" fmla="*/ 617569458 w 21600"/>
                <a:gd name="T1" fmla="*/ 2147483647 h 21600"/>
                <a:gd name="T2" fmla="*/ 33677807 w 21600"/>
                <a:gd name="T3" fmla="*/ 2147483647 h 21600"/>
                <a:gd name="T4" fmla="*/ 854946590 w 21600"/>
                <a:gd name="T5" fmla="*/ 2147483647 h 21600"/>
                <a:gd name="T6" fmla="*/ 1555258376 w 21600"/>
                <a:gd name="T7" fmla="*/ 2147483647 h 21600"/>
                <a:gd name="T8" fmla="*/ 1038722391 w 21600"/>
                <a:gd name="T9" fmla="*/ 2147483647 h 21600"/>
                <a:gd name="T10" fmla="*/ 1563659517 w 21600"/>
                <a:gd name="T11" fmla="*/ 1043908033 h 21600"/>
                <a:gd name="T12" fmla="*/ 825356951 w 21600"/>
                <a:gd name="T13" fmla="*/ 2436645 h 21600"/>
                <a:gd name="T14" fmla="*/ 33677807 w 21600"/>
                <a:gd name="T15" fmla="*/ 1043908033 h 21600"/>
                <a:gd name="T16" fmla="*/ 0 60000 65536"/>
                <a:gd name="T17" fmla="*/ 0 60000 65536"/>
                <a:gd name="T18" fmla="*/ 0 60000 65536"/>
                <a:gd name="T19" fmla="*/ 0 60000 65536"/>
                <a:gd name="T20" fmla="*/ 0 60000 65536"/>
                <a:gd name="T21" fmla="*/ 0 60000 65536"/>
                <a:gd name="T22" fmla="*/ 0 60000 65536"/>
                <a:gd name="T23" fmla="*/ 0 60000 65536"/>
                <a:gd name="T24" fmla="*/ 2076 w 21600"/>
                <a:gd name="T25" fmla="*/ 5664 h 21600"/>
                <a:gd name="T26" fmla="*/ 20203 w 21600"/>
                <a:gd name="T27" fmla="*/ 1598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EEC4CA"/>
            </a:solidFill>
            <a:ln w="28575">
              <a:solidFill>
                <a:srgbClr val="000000"/>
              </a:solidFill>
              <a:miter lim="800000"/>
              <a:headEnd/>
              <a:tailEnd/>
            </a:ln>
          </p:spPr>
          <p:txBody>
            <a:bodyPr/>
            <a:lstStyle/>
            <a:p>
              <a:endParaRPr lang="de-DE"/>
            </a:p>
          </p:txBody>
        </p:sp>
        <p:grpSp>
          <p:nvGrpSpPr>
            <p:cNvPr id="106500" name="Gruppieren 30"/>
            <p:cNvGrpSpPr>
              <a:grpSpLocks/>
            </p:cNvGrpSpPr>
            <p:nvPr/>
          </p:nvGrpSpPr>
          <p:grpSpPr bwMode="auto">
            <a:xfrm>
              <a:off x="3492500" y="1268413"/>
              <a:ext cx="5599113" cy="5040312"/>
              <a:chOff x="5238938" y="1385331"/>
              <a:chExt cx="4595958" cy="4157145"/>
            </a:xfrm>
          </p:grpSpPr>
          <p:grpSp>
            <p:nvGrpSpPr>
              <p:cNvPr id="106501" name="Group 2"/>
              <p:cNvGrpSpPr>
                <a:grpSpLocks/>
              </p:cNvGrpSpPr>
              <p:nvPr/>
            </p:nvGrpSpPr>
            <p:grpSpPr bwMode="auto">
              <a:xfrm>
                <a:off x="6839727" y="1385331"/>
                <a:ext cx="1642718" cy="1747939"/>
                <a:chOff x="2192" y="633"/>
                <a:chExt cx="2466" cy="2849"/>
              </a:xfrm>
            </p:grpSpPr>
            <p:sp>
              <p:nvSpPr>
                <p:cNvPr id="4" name="Puzzle3"/>
                <p:cNvSpPr>
                  <a:spLocks noEditPoints="1" noChangeArrowheads="1"/>
                </p:cNvSpPr>
                <p:nvPr/>
              </p:nvSpPr>
              <p:spPr bwMode="auto">
                <a:xfrm>
                  <a:off x="3199" y="633"/>
                  <a:ext cx="1119" cy="1513"/>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1">
                    <a:lumMod val="5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5" name="Puzzle2"/>
                <p:cNvSpPr>
                  <a:spLocks noEditPoints="1" noChangeArrowheads="1"/>
                </p:cNvSpPr>
                <p:nvPr/>
              </p:nvSpPr>
              <p:spPr bwMode="auto">
                <a:xfrm>
                  <a:off x="2880" y="1736"/>
                  <a:ext cx="1778" cy="1379"/>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chemeClr val="accent5">
                    <a:lumMod val="5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6" name="Puzzle4"/>
                <p:cNvSpPr>
                  <a:spLocks noEditPoints="1" noChangeArrowheads="1"/>
                </p:cNvSpPr>
                <p:nvPr/>
              </p:nvSpPr>
              <p:spPr bwMode="auto">
                <a:xfrm>
                  <a:off x="2187" y="1719"/>
                  <a:ext cx="1076" cy="1763"/>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chemeClr val="accent6">
                    <a:lumMod val="5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grpSp>
          <p:grpSp>
            <p:nvGrpSpPr>
              <p:cNvPr id="106505" name="Group 7"/>
              <p:cNvGrpSpPr>
                <a:grpSpLocks/>
              </p:cNvGrpSpPr>
              <p:nvPr/>
            </p:nvGrpSpPr>
            <p:grpSpPr bwMode="auto">
              <a:xfrm>
                <a:off x="6593411" y="2587422"/>
                <a:ext cx="1887860" cy="1747939"/>
                <a:chOff x="1824" y="633"/>
                <a:chExt cx="2834" cy="2849"/>
              </a:xfrm>
            </p:grpSpPr>
            <p:sp>
              <p:nvSpPr>
                <p:cNvPr id="9" name="Puzzle3"/>
                <p:cNvSpPr>
                  <a:spLocks noEditPoints="1" noChangeArrowheads="1"/>
                </p:cNvSpPr>
                <p:nvPr/>
              </p:nvSpPr>
              <p:spPr bwMode="auto">
                <a:xfrm>
                  <a:off x="3204" y="633"/>
                  <a:ext cx="1113" cy="1513"/>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5">
                    <a:lumMod val="75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10" name="Puzzle2"/>
                <p:cNvSpPr>
                  <a:spLocks noEditPoints="1" noChangeArrowheads="1"/>
                </p:cNvSpPr>
                <p:nvPr/>
              </p:nvSpPr>
              <p:spPr bwMode="auto">
                <a:xfrm>
                  <a:off x="2876" y="1736"/>
                  <a:ext cx="1778" cy="1379"/>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chemeClr val="accent1">
                    <a:lumMod val="60000"/>
                    <a:lumOff val="4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11" name="Puzzle4"/>
                <p:cNvSpPr>
                  <a:spLocks noEditPoints="1" noChangeArrowheads="1"/>
                </p:cNvSpPr>
                <p:nvPr/>
              </p:nvSpPr>
              <p:spPr bwMode="auto">
                <a:xfrm>
                  <a:off x="2191" y="1719"/>
                  <a:ext cx="1072" cy="1763"/>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chemeClr val="accent6">
                    <a:lumMod val="60000"/>
                    <a:lumOff val="4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12" name="Puzzle1"/>
                <p:cNvSpPr>
                  <a:spLocks noEditPoints="1" noChangeArrowheads="1"/>
                </p:cNvSpPr>
                <p:nvPr/>
              </p:nvSpPr>
              <p:spPr bwMode="auto">
                <a:xfrm>
                  <a:off x="1819" y="1092"/>
                  <a:ext cx="1804" cy="1050"/>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accent2">
                    <a:lumMod val="75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grpSp>
          <p:grpSp>
            <p:nvGrpSpPr>
              <p:cNvPr id="106510" name="Group 12"/>
              <p:cNvGrpSpPr>
                <a:grpSpLocks/>
              </p:cNvGrpSpPr>
              <p:nvPr/>
            </p:nvGrpSpPr>
            <p:grpSpPr bwMode="auto">
              <a:xfrm>
                <a:off x="6594541" y="3794537"/>
                <a:ext cx="1887860" cy="1747939"/>
                <a:chOff x="1824" y="633"/>
                <a:chExt cx="2834" cy="2849"/>
              </a:xfrm>
            </p:grpSpPr>
            <p:sp>
              <p:nvSpPr>
                <p:cNvPr id="14" name="Puzzle3"/>
                <p:cNvSpPr>
                  <a:spLocks noEditPoints="1" noChangeArrowheads="1"/>
                </p:cNvSpPr>
                <p:nvPr/>
              </p:nvSpPr>
              <p:spPr bwMode="auto">
                <a:xfrm>
                  <a:off x="3204" y="633"/>
                  <a:ext cx="1113" cy="1513"/>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1">
                    <a:lumMod val="40000"/>
                    <a:lumOff val="6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15" name="Puzzle2"/>
                <p:cNvSpPr>
                  <a:spLocks noEditPoints="1" noChangeArrowheads="1"/>
                </p:cNvSpPr>
                <p:nvPr/>
              </p:nvSpPr>
              <p:spPr bwMode="auto">
                <a:xfrm>
                  <a:off x="2880" y="1736"/>
                  <a:ext cx="1778" cy="1379"/>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chemeClr val="accent1">
                    <a:lumMod val="20000"/>
                    <a:lumOff val="8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16" name="Puzzle4"/>
                <p:cNvSpPr>
                  <a:spLocks noEditPoints="1" noChangeArrowheads="1"/>
                </p:cNvSpPr>
                <p:nvPr/>
              </p:nvSpPr>
              <p:spPr bwMode="auto">
                <a:xfrm>
                  <a:off x="2191" y="1719"/>
                  <a:ext cx="1072" cy="1763"/>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chemeClr val="accent6">
                    <a:lumMod val="20000"/>
                    <a:lumOff val="8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17" name="Puzzle1"/>
                <p:cNvSpPr>
                  <a:spLocks noEditPoints="1" noChangeArrowheads="1"/>
                </p:cNvSpPr>
                <p:nvPr/>
              </p:nvSpPr>
              <p:spPr bwMode="auto">
                <a:xfrm>
                  <a:off x="1819" y="1092"/>
                  <a:ext cx="1804" cy="1050"/>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accent2">
                    <a:lumMod val="40000"/>
                    <a:lumOff val="6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grpSp>
          <p:grpSp>
            <p:nvGrpSpPr>
              <p:cNvPr id="106515" name="Group 17"/>
              <p:cNvGrpSpPr>
                <a:grpSpLocks/>
              </p:cNvGrpSpPr>
              <p:nvPr/>
            </p:nvGrpSpPr>
            <p:grpSpPr bwMode="auto">
              <a:xfrm>
                <a:off x="5238938" y="2593190"/>
                <a:ext cx="1887860" cy="1747939"/>
                <a:chOff x="1824" y="633"/>
                <a:chExt cx="2834" cy="2849"/>
              </a:xfrm>
            </p:grpSpPr>
            <p:sp>
              <p:nvSpPr>
                <p:cNvPr id="106516" name="Puzzle3"/>
                <p:cNvSpPr>
                  <a:spLocks noEditPoints="1" noChangeArrowheads="1"/>
                </p:cNvSpPr>
                <p:nvPr/>
              </p:nvSpPr>
              <p:spPr bwMode="auto">
                <a:xfrm>
                  <a:off x="3204" y="633"/>
                  <a:ext cx="1114" cy="1514"/>
                </a:xfrm>
                <a:custGeom>
                  <a:avLst/>
                  <a:gdLst>
                    <a:gd name="T0" fmla="*/ 1 w 21600"/>
                    <a:gd name="T1" fmla="*/ 5 h 21600"/>
                    <a:gd name="T2" fmla="*/ 3 w 21600"/>
                    <a:gd name="T3" fmla="*/ 7 h 21600"/>
                    <a:gd name="T4" fmla="*/ 2 w 21600"/>
                    <a:gd name="T5" fmla="*/ 5 h 21600"/>
                    <a:gd name="T6" fmla="*/ 3 w 21600"/>
                    <a:gd name="T7" fmla="*/ 2 h 21600"/>
                    <a:gd name="T8" fmla="*/ 1 w 21600"/>
                    <a:gd name="T9" fmla="*/ 0 h 21600"/>
                    <a:gd name="T10" fmla="*/ 0 w 21600"/>
                    <a:gd name="T11" fmla="*/ 2 h 21600"/>
                    <a:gd name="T12" fmla="*/ 1 w 21600"/>
                    <a:gd name="T13" fmla="*/ 5 h 21600"/>
                    <a:gd name="T14" fmla="*/ 0 w 21600"/>
                    <a:gd name="T15" fmla="*/ 7 h 21600"/>
                    <a:gd name="T16" fmla="*/ 0 60000 65536"/>
                    <a:gd name="T17" fmla="*/ 0 60000 65536"/>
                    <a:gd name="T18" fmla="*/ 0 60000 65536"/>
                    <a:gd name="T19" fmla="*/ 0 60000 65536"/>
                    <a:gd name="T20" fmla="*/ 0 60000 65536"/>
                    <a:gd name="T21" fmla="*/ 0 60000 65536"/>
                    <a:gd name="T22" fmla="*/ 0 60000 65536"/>
                    <a:gd name="T23" fmla="*/ 0 60000 65536"/>
                    <a:gd name="T24" fmla="*/ 2269 w 21600"/>
                    <a:gd name="T25" fmla="*/ 7718 h 21600"/>
                    <a:gd name="T26" fmla="*/ 19157 w 21600"/>
                    <a:gd name="T27" fmla="*/ 2023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FFFF00"/>
                </a:solidFill>
                <a:ln w="28575">
                  <a:solidFill>
                    <a:srgbClr val="000000"/>
                  </a:solidFill>
                  <a:miter lim="800000"/>
                  <a:headEnd/>
                  <a:tailEnd/>
                </a:ln>
              </p:spPr>
              <p:txBody>
                <a:bodyPr/>
                <a:lstStyle/>
                <a:p>
                  <a:endParaRPr lang="de-DE"/>
                </a:p>
              </p:txBody>
            </p:sp>
            <p:sp>
              <p:nvSpPr>
                <p:cNvPr id="106517" name="Puzzle2"/>
                <p:cNvSpPr>
                  <a:spLocks noEditPoints="1" noChangeArrowheads="1"/>
                </p:cNvSpPr>
                <p:nvPr/>
              </p:nvSpPr>
              <p:spPr bwMode="auto">
                <a:xfrm>
                  <a:off x="2880" y="1736"/>
                  <a:ext cx="1778" cy="1379"/>
                </a:xfrm>
                <a:custGeom>
                  <a:avLst/>
                  <a:gdLst>
                    <a:gd name="T0" fmla="*/ 0 w 21600"/>
                    <a:gd name="T1" fmla="*/ 4 h 21600"/>
                    <a:gd name="T2" fmla="*/ 2 w 21600"/>
                    <a:gd name="T3" fmla="*/ 5 h 21600"/>
                    <a:gd name="T4" fmla="*/ 6 w 21600"/>
                    <a:gd name="T5" fmla="*/ 4 h 21600"/>
                    <a:gd name="T6" fmla="*/ 9 w 21600"/>
                    <a:gd name="T7" fmla="*/ 5 h 21600"/>
                    <a:gd name="T8" fmla="*/ 12 w 21600"/>
                    <a:gd name="T9" fmla="*/ 4 h 21600"/>
                    <a:gd name="T10" fmla="*/ 9 w 21600"/>
                    <a:gd name="T11" fmla="*/ 1 h 21600"/>
                    <a:gd name="T12" fmla="*/ 6 w 21600"/>
                    <a:gd name="T13" fmla="*/ 0 h 21600"/>
                    <a:gd name="T14" fmla="*/ 2 w 21600"/>
                    <a:gd name="T15" fmla="*/ 2 h 21600"/>
                    <a:gd name="T16" fmla="*/ 0 60000 65536"/>
                    <a:gd name="T17" fmla="*/ 0 60000 65536"/>
                    <a:gd name="T18" fmla="*/ 0 60000 65536"/>
                    <a:gd name="T19" fmla="*/ 0 60000 65536"/>
                    <a:gd name="T20" fmla="*/ 0 60000 65536"/>
                    <a:gd name="T21" fmla="*/ 0 60000 65536"/>
                    <a:gd name="T22" fmla="*/ 0 60000 65536"/>
                    <a:gd name="T23" fmla="*/ 0 60000 65536"/>
                    <a:gd name="T24" fmla="*/ 5394 w 21600"/>
                    <a:gd name="T25" fmla="*/ 6735 h 21600"/>
                    <a:gd name="T26" fmla="*/ 16182 w 21600"/>
                    <a:gd name="T27" fmla="*/ 2044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FF66"/>
                </a:solidFill>
                <a:ln w="28575">
                  <a:solidFill>
                    <a:srgbClr val="000000"/>
                  </a:solidFill>
                  <a:miter lim="800000"/>
                  <a:headEnd/>
                  <a:tailEnd/>
                </a:ln>
              </p:spPr>
              <p:txBody>
                <a:bodyPr/>
                <a:lstStyle/>
                <a:p>
                  <a:endParaRPr lang="de-DE"/>
                </a:p>
              </p:txBody>
            </p:sp>
            <p:sp>
              <p:nvSpPr>
                <p:cNvPr id="106518" name="Puzzle4"/>
                <p:cNvSpPr>
                  <a:spLocks noEditPoints="1" noChangeArrowheads="1"/>
                </p:cNvSpPr>
                <p:nvPr/>
              </p:nvSpPr>
              <p:spPr bwMode="auto">
                <a:xfrm>
                  <a:off x="2192" y="1719"/>
                  <a:ext cx="1072" cy="1763"/>
                </a:xfrm>
                <a:custGeom>
                  <a:avLst/>
                  <a:gdLst>
                    <a:gd name="T0" fmla="*/ 1 w 21600"/>
                    <a:gd name="T1" fmla="*/ 6 h 21600"/>
                    <a:gd name="T2" fmla="*/ 0 w 21600"/>
                    <a:gd name="T3" fmla="*/ 9 h 21600"/>
                    <a:gd name="T4" fmla="*/ 1 w 21600"/>
                    <a:gd name="T5" fmla="*/ 12 h 21600"/>
                    <a:gd name="T6" fmla="*/ 3 w 21600"/>
                    <a:gd name="T7" fmla="*/ 9 h 21600"/>
                    <a:gd name="T8" fmla="*/ 2 w 21600"/>
                    <a:gd name="T9" fmla="*/ 6 h 21600"/>
                    <a:gd name="T10" fmla="*/ 3 w 21600"/>
                    <a:gd name="T11" fmla="*/ 3 h 21600"/>
                    <a:gd name="T12" fmla="*/ 1 w 21600"/>
                    <a:gd name="T13" fmla="*/ 0 h 21600"/>
                    <a:gd name="T14" fmla="*/ 0 w 21600"/>
                    <a:gd name="T15" fmla="*/ 3 h 21600"/>
                    <a:gd name="T16" fmla="*/ 0 60000 65536"/>
                    <a:gd name="T17" fmla="*/ 0 60000 65536"/>
                    <a:gd name="T18" fmla="*/ 0 60000 65536"/>
                    <a:gd name="T19" fmla="*/ 0 60000 65536"/>
                    <a:gd name="T20" fmla="*/ 0 60000 65536"/>
                    <a:gd name="T21" fmla="*/ 0 60000 65536"/>
                    <a:gd name="T22" fmla="*/ 0 60000 65536"/>
                    <a:gd name="T23" fmla="*/ 0 60000 65536"/>
                    <a:gd name="T24" fmla="*/ 2075 w 21600"/>
                    <a:gd name="T25" fmla="*/ 5660 h 21600"/>
                    <a:gd name="T26" fmla="*/ 20210 w 21600"/>
                    <a:gd name="T27" fmla="*/ 15976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D8EBB3"/>
                </a:solidFill>
                <a:ln w="28575">
                  <a:solidFill>
                    <a:srgbClr val="000000"/>
                  </a:solidFill>
                  <a:miter lim="800000"/>
                  <a:headEnd/>
                  <a:tailEnd/>
                </a:ln>
              </p:spPr>
              <p:txBody>
                <a:bodyPr/>
                <a:lstStyle/>
                <a:p>
                  <a:endParaRPr lang="de-DE"/>
                </a:p>
              </p:txBody>
            </p:sp>
            <p:sp>
              <p:nvSpPr>
                <p:cNvPr id="22" name="Puzzle1"/>
                <p:cNvSpPr>
                  <a:spLocks noEditPoints="1" noChangeArrowheads="1"/>
                </p:cNvSpPr>
                <p:nvPr/>
              </p:nvSpPr>
              <p:spPr bwMode="auto">
                <a:xfrm>
                  <a:off x="1824" y="1091"/>
                  <a:ext cx="1800" cy="1050"/>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bg1">
                    <a:lumMod val="65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grpSp>
          <p:grpSp>
            <p:nvGrpSpPr>
              <p:cNvPr id="106520" name="Group 22"/>
              <p:cNvGrpSpPr>
                <a:grpSpLocks/>
              </p:cNvGrpSpPr>
              <p:nvPr/>
            </p:nvGrpSpPr>
            <p:grpSpPr bwMode="auto">
              <a:xfrm>
                <a:off x="7947036" y="2588364"/>
                <a:ext cx="1887860" cy="1747939"/>
                <a:chOff x="1824" y="633"/>
                <a:chExt cx="2834" cy="2849"/>
              </a:xfrm>
            </p:grpSpPr>
            <p:sp>
              <p:nvSpPr>
                <p:cNvPr id="106521" name="Puzzle3"/>
                <p:cNvSpPr>
                  <a:spLocks noEditPoints="1" noChangeArrowheads="1"/>
                </p:cNvSpPr>
                <p:nvPr/>
              </p:nvSpPr>
              <p:spPr bwMode="auto">
                <a:xfrm>
                  <a:off x="3204" y="633"/>
                  <a:ext cx="1114" cy="1514"/>
                </a:xfrm>
                <a:custGeom>
                  <a:avLst/>
                  <a:gdLst>
                    <a:gd name="T0" fmla="*/ 1 w 21600"/>
                    <a:gd name="T1" fmla="*/ 5 h 21600"/>
                    <a:gd name="T2" fmla="*/ 3 w 21600"/>
                    <a:gd name="T3" fmla="*/ 7 h 21600"/>
                    <a:gd name="T4" fmla="*/ 2 w 21600"/>
                    <a:gd name="T5" fmla="*/ 5 h 21600"/>
                    <a:gd name="T6" fmla="*/ 3 w 21600"/>
                    <a:gd name="T7" fmla="*/ 2 h 21600"/>
                    <a:gd name="T8" fmla="*/ 1 w 21600"/>
                    <a:gd name="T9" fmla="*/ 0 h 21600"/>
                    <a:gd name="T10" fmla="*/ 0 w 21600"/>
                    <a:gd name="T11" fmla="*/ 2 h 21600"/>
                    <a:gd name="T12" fmla="*/ 1 w 21600"/>
                    <a:gd name="T13" fmla="*/ 5 h 21600"/>
                    <a:gd name="T14" fmla="*/ 0 w 21600"/>
                    <a:gd name="T15" fmla="*/ 7 h 21600"/>
                    <a:gd name="T16" fmla="*/ 0 60000 65536"/>
                    <a:gd name="T17" fmla="*/ 0 60000 65536"/>
                    <a:gd name="T18" fmla="*/ 0 60000 65536"/>
                    <a:gd name="T19" fmla="*/ 0 60000 65536"/>
                    <a:gd name="T20" fmla="*/ 0 60000 65536"/>
                    <a:gd name="T21" fmla="*/ 0 60000 65536"/>
                    <a:gd name="T22" fmla="*/ 0 60000 65536"/>
                    <a:gd name="T23" fmla="*/ 0 60000 65536"/>
                    <a:gd name="T24" fmla="*/ 2269 w 21600"/>
                    <a:gd name="T25" fmla="*/ 7718 h 21600"/>
                    <a:gd name="T26" fmla="*/ 19157 w 21600"/>
                    <a:gd name="T27" fmla="*/ 2023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FFBE7D"/>
                </a:solidFill>
                <a:ln w="28575">
                  <a:solidFill>
                    <a:srgbClr val="000000"/>
                  </a:solidFill>
                  <a:miter lim="800000"/>
                  <a:headEnd/>
                  <a:tailEnd/>
                </a:ln>
              </p:spPr>
              <p:txBody>
                <a:bodyPr/>
                <a:lstStyle/>
                <a:p>
                  <a:endParaRPr lang="de-DE"/>
                </a:p>
              </p:txBody>
            </p:sp>
            <p:sp>
              <p:nvSpPr>
                <p:cNvPr id="106522" name="Puzzle2"/>
                <p:cNvSpPr>
                  <a:spLocks noEditPoints="1" noChangeArrowheads="1"/>
                </p:cNvSpPr>
                <p:nvPr/>
              </p:nvSpPr>
              <p:spPr bwMode="auto">
                <a:xfrm>
                  <a:off x="2880" y="1736"/>
                  <a:ext cx="1778" cy="1379"/>
                </a:xfrm>
                <a:custGeom>
                  <a:avLst/>
                  <a:gdLst>
                    <a:gd name="T0" fmla="*/ 0 w 21600"/>
                    <a:gd name="T1" fmla="*/ 4 h 21600"/>
                    <a:gd name="T2" fmla="*/ 2 w 21600"/>
                    <a:gd name="T3" fmla="*/ 5 h 21600"/>
                    <a:gd name="T4" fmla="*/ 6 w 21600"/>
                    <a:gd name="T5" fmla="*/ 4 h 21600"/>
                    <a:gd name="T6" fmla="*/ 9 w 21600"/>
                    <a:gd name="T7" fmla="*/ 5 h 21600"/>
                    <a:gd name="T8" fmla="*/ 12 w 21600"/>
                    <a:gd name="T9" fmla="*/ 4 h 21600"/>
                    <a:gd name="T10" fmla="*/ 9 w 21600"/>
                    <a:gd name="T11" fmla="*/ 1 h 21600"/>
                    <a:gd name="T12" fmla="*/ 6 w 21600"/>
                    <a:gd name="T13" fmla="*/ 0 h 21600"/>
                    <a:gd name="T14" fmla="*/ 2 w 21600"/>
                    <a:gd name="T15" fmla="*/ 2 h 21600"/>
                    <a:gd name="T16" fmla="*/ 0 60000 65536"/>
                    <a:gd name="T17" fmla="*/ 0 60000 65536"/>
                    <a:gd name="T18" fmla="*/ 0 60000 65536"/>
                    <a:gd name="T19" fmla="*/ 0 60000 65536"/>
                    <a:gd name="T20" fmla="*/ 0 60000 65536"/>
                    <a:gd name="T21" fmla="*/ 0 60000 65536"/>
                    <a:gd name="T22" fmla="*/ 0 60000 65536"/>
                    <a:gd name="T23" fmla="*/ 0 60000 65536"/>
                    <a:gd name="T24" fmla="*/ 5394 w 21600"/>
                    <a:gd name="T25" fmla="*/ 6735 h 21600"/>
                    <a:gd name="T26" fmla="*/ 16182 w 21600"/>
                    <a:gd name="T27" fmla="*/ 2044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FFCC"/>
                </a:solidFill>
                <a:ln w="28575">
                  <a:solidFill>
                    <a:srgbClr val="000000"/>
                  </a:solidFill>
                  <a:miter lim="800000"/>
                  <a:headEnd/>
                  <a:tailEnd/>
                </a:ln>
              </p:spPr>
              <p:txBody>
                <a:bodyPr/>
                <a:lstStyle/>
                <a:p>
                  <a:endParaRPr lang="de-DE"/>
                </a:p>
              </p:txBody>
            </p:sp>
            <p:sp>
              <p:nvSpPr>
                <p:cNvPr id="106523" name="Puzzle4"/>
                <p:cNvSpPr>
                  <a:spLocks noEditPoints="1" noChangeArrowheads="1"/>
                </p:cNvSpPr>
                <p:nvPr/>
              </p:nvSpPr>
              <p:spPr bwMode="auto">
                <a:xfrm>
                  <a:off x="2192" y="1719"/>
                  <a:ext cx="1072" cy="1763"/>
                </a:xfrm>
                <a:custGeom>
                  <a:avLst/>
                  <a:gdLst>
                    <a:gd name="T0" fmla="*/ 1 w 21600"/>
                    <a:gd name="T1" fmla="*/ 6 h 21600"/>
                    <a:gd name="T2" fmla="*/ 0 w 21600"/>
                    <a:gd name="T3" fmla="*/ 9 h 21600"/>
                    <a:gd name="T4" fmla="*/ 1 w 21600"/>
                    <a:gd name="T5" fmla="*/ 12 h 21600"/>
                    <a:gd name="T6" fmla="*/ 3 w 21600"/>
                    <a:gd name="T7" fmla="*/ 9 h 21600"/>
                    <a:gd name="T8" fmla="*/ 2 w 21600"/>
                    <a:gd name="T9" fmla="*/ 6 h 21600"/>
                    <a:gd name="T10" fmla="*/ 3 w 21600"/>
                    <a:gd name="T11" fmla="*/ 3 h 21600"/>
                    <a:gd name="T12" fmla="*/ 1 w 21600"/>
                    <a:gd name="T13" fmla="*/ 0 h 21600"/>
                    <a:gd name="T14" fmla="*/ 0 w 21600"/>
                    <a:gd name="T15" fmla="*/ 3 h 21600"/>
                    <a:gd name="T16" fmla="*/ 0 60000 65536"/>
                    <a:gd name="T17" fmla="*/ 0 60000 65536"/>
                    <a:gd name="T18" fmla="*/ 0 60000 65536"/>
                    <a:gd name="T19" fmla="*/ 0 60000 65536"/>
                    <a:gd name="T20" fmla="*/ 0 60000 65536"/>
                    <a:gd name="T21" fmla="*/ 0 60000 65536"/>
                    <a:gd name="T22" fmla="*/ 0 60000 65536"/>
                    <a:gd name="T23" fmla="*/ 0 60000 65536"/>
                    <a:gd name="T24" fmla="*/ 2075 w 21600"/>
                    <a:gd name="T25" fmla="*/ 5660 h 21600"/>
                    <a:gd name="T26" fmla="*/ 20210 w 21600"/>
                    <a:gd name="T27" fmla="*/ 15976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F2675C"/>
                </a:solidFill>
                <a:ln w="28575">
                  <a:solidFill>
                    <a:srgbClr val="000000"/>
                  </a:solidFill>
                  <a:miter lim="800000"/>
                  <a:headEnd/>
                  <a:tailEnd/>
                </a:ln>
              </p:spPr>
              <p:txBody>
                <a:bodyPr/>
                <a:lstStyle/>
                <a:p>
                  <a:endParaRPr lang="de-DE"/>
                </a:p>
              </p:txBody>
            </p:sp>
            <p:sp>
              <p:nvSpPr>
                <p:cNvPr id="106524" name="Puzzle1"/>
                <p:cNvSpPr>
                  <a:spLocks noEditPoints="1" noChangeArrowheads="1"/>
                </p:cNvSpPr>
                <p:nvPr/>
              </p:nvSpPr>
              <p:spPr bwMode="auto">
                <a:xfrm>
                  <a:off x="1824" y="1091"/>
                  <a:ext cx="1800" cy="1051"/>
                </a:xfrm>
                <a:custGeom>
                  <a:avLst/>
                  <a:gdLst>
                    <a:gd name="T0" fmla="*/ 10 w 21600"/>
                    <a:gd name="T1" fmla="*/ 2 h 21600"/>
                    <a:gd name="T2" fmla="*/ 10 w 21600"/>
                    <a:gd name="T3" fmla="*/ 0 h 21600"/>
                    <a:gd name="T4" fmla="*/ 3 w 21600"/>
                    <a:gd name="T5" fmla="*/ 0 h 21600"/>
                    <a:gd name="T6" fmla="*/ 3 w 21600"/>
                    <a:gd name="T7" fmla="*/ 2 h 21600"/>
                    <a:gd name="T8" fmla="*/ 6 w 21600"/>
                    <a:gd name="T9" fmla="*/ 2 h 21600"/>
                    <a:gd name="T10" fmla="*/ 6 w 21600"/>
                    <a:gd name="T11" fmla="*/ 1 h 21600"/>
                    <a:gd name="T12" fmla="*/ 13 w 21600"/>
                    <a:gd name="T13" fmla="*/ 1 h 21600"/>
                    <a:gd name="T14" fmla="*/ 0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FF0000"/>
                </a:solidFill>
                <a:ln w="28575">
                  <a:solidFill>
                    <a:srgbClr val="000000"/>
                  </a:solidFill>
                  <a:miter lim="800000"/>
                  <a:headEnd/>
                  <a:tailEnd/>
                </a:ln>
              </p:spPr>
              <p:txBody>
                <a:bodyPr/>
                <a:lstStyle/>
                <a:p>
                  <a:endParaRPr lang="de-DE"/>
                </a:p>
              </p:txBody>
            </p:sp>
          </p:grpSp>
          <p:sp>
            <p:nvSpPr>
              <p:cNvPr id="106525" name="Puzzle4"/>
              <p:cNvSpPr>
                <a:spLocks noEditPoints="1" noChangeArrowheads="1"/>
              </p:cNvSpPr>
              <p:nvPr/>
            </p:nvSpPr>
            <p:spPr bwMode="auto">
              <a:xfrm>
                <a:off x="8192178" y="2055991"/>
                <a:ext cx="714109" cy="1081648"/>
              </a:xfrm>
              <a:custGeom>
                <a:avLst/>
                <a:gdLst>
                  <a:gd name="T0" fmla="*/ 300175742 w 21600"/>
                  <a:gd name="T1" fmla="*/ 1455767483 h 21600"/>
                  <a:gd name="T2" fmla="*/ 16368831 w 21600"/>
                  <a:gd name="T3" fmla="*/ 2126955864 h 21600"/>
                  <a:gd name="T4" fmla="*/ 415556407 w 21600"/>
                  <a:gd name="T5" fmla="*/ 2147483647 h 21600"/>
                  <a:gd name="T6" fmla="*/ 755951547 w 21600"/>
                  <a:gd name="T7" fmla="*/ 2103473695 h 21600"/>
                  <a:gd name="T8" fmla="*/ 504883212 w 21600"/>
                  <a:gd name="T9" fmla="*/ 1367240635 h 21600"/>
                  <a:gd name="T10" fmla="*/ 760035191 w 21600"/>
                  <a:gd name="T11" fmla="*/ 592203067 h 21600"/>
                  <a:gd name="T12" fmla="*/ 401174786 w 21600"/>
                  <a:gd name="T13" fmla="*/ 1381705 h 21600"/>
                  <a:gd name="T14" fmla="*/ 16368831 w 21600"/>
                  <a:gd name="T15" fmla="*/ 592203067 h 21600"/>
                  <a:gd name="T16" fmla="*/ 0 60000 65536"/>
                  <a:gd name="T17" fmla="*/ 0 60000 65536"/>
                  <a:gd name="T18" fmla="*/ 0 60000 65536"/>
                  <a:gd name="T19" fmla="*/ 0 60000 65536"/>
                  <a:gd name="T20" fmla="*/ 0 60000 65536"/>
                  <a:gd name="T21" fmla="*/ 0 60000 65536"/>
                  <a:gd name="T22" fmla="*/ 0 60000 65536"/>
                  <a:gd name="T23" fmla="*/ 0 60000 65536"/>
                  <a:gd name="T24" fmla="*/ 2076 w 21600"/>
                  <a:gd name="T25" fmla="*/ 5664 h 21600"/>
                  <a:gd name="T26" fmla="*/ 20203 w 21600"/>
                  <a:gd name="T27" fmla="*/ 1598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C00000"/>
              </a:solidFill>
              <a:ln w="28575">
                <a:solidFill>
                  <a:srgbClr val="000000"/>
                </a:solidFill>
                <a:miter lim="800000"/>
                <a:headEnd/>
                <a:tailEnd/>
              </a:ln>
            </p:spPr>
            <p:txBody>
              <a:bodyPr/>
              <a:lstStyle/>
              <a:p>
                <a:endParaRPr lang="de-DE"/>
              </a:p>
            </p:txBody>
          </p:sp>
          <p:sp>
            <p:nvSpPr>
              <p:cNvPr id="106526" name="Puzzle3"/>
              <p:cNvSpPr>
                <a:spLocks noEditPoints="1" noChangeArrowheads="1"/>
              </p:cNvSpPr>
              <p:nvPr/>
            </p:nvSpPr>
            <p:spPr bwMode="auto">
              <a:xfrm>
                <a:off x="6151370" y="3800305"/>
                <a:ext cx="742088" cy="928880"/>
              </a:xfrm>
              <a:custGeom>
                <a:avLst/>
                <a:gdLst>
                  <a:gd name="T0" fmla="*/ 421367996 w 21600"/>
                  <a:gd name="T1" fmla="*/ 1257011222 h 21600"/>
                  <a:gd name="T2" fmla="*/ 833370294 w 21600"/>
                  <a:gd name="T3" fmla="*/ 1677075720 h 21600"/>
                  <a:gd name="T4" fmla="*/ 534466014 w 21600"/>
                  <a:gd name="T5" fmla="*/ 1097559051 h 21600"/>
                  <a:gd name="T6" fmla="*/ 833370294 w 21600"/>
                  <a:gd name="T7" fmla="*/ 558680694 h 21600"/>
                  <a:gd name="T8" fmla="*/ 425788365 w 21600"/>
                  <a:gd name="T9" fmla="*/ 4135064 h 21600"/>
                  <a:gd name="T10" fmla="*/ 28061163 w 21600"/>
                  <a:gd name="T11" fmla="*/ 540945973 h 21600"/>
                  <a:gd name="T12" fmla="*/ 327005494 w 21600"/>
                  <a:gd name="T13" fmla="*/ 1075689095 h 21600"/>
                  <a:gd name="T14" fmla="*/ 28061163 w 21600"/>
                  <a:gd name="T15" fmla="*/ 1677075720 h 21600"/>
                  <a:gd name="T16" fmla="*/ 0 60000 65536"/>
                  <a:gd name="T17" fmla="*/ 0 60000 65536"/>
                  <a:gd name="T18" fmla="*/ 0 60000 65536"/>
                  <a:gd name="T19" fmla="*/ 0 60000 65536"/>
                  <a:gd name="T20" fmla="*/ 0 60000 65536"/>
                  <a:gd name="T21" fmla="*/ 0 60000 65536"/>
                  <a:gd name="T22" fmla="*/ 0 60000 65536"/>
                  <a:gd name="T23" fmla="*/ 0 60000 65536"/>
                  <a:gd name="T24" fmla="*/ 2273 w 21600"/>
                  <a:gd name="T25" fmla="*/ 7719 h 21600"/>
                  <a:gd name="T26" fmla="*/ 19149 w 21600"/>
                  <a:gd name="T27" fmla="*/ 202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E6D596"/>
              </a:solidFill>
              <a:ln w="28575">
                <a:solidFill>
                  <a:srgbClr val="000000"/>
                </a:solidFill>
                <a:miter lim="800000"/>
                <a:headEnd/>
                <a:tailEnd/>
              </a:ln>
            </p:spPr>
            <p:txBody>
              <a:bodyPr/>
              <a:lstStyle/>
              <a:p>
                <a:endParaRPr lang="de-DE"/>
              </a:p>
            </p:txBody>
          </p:sp>
          <p:sp>
            <p:nvSpPr>
              <p:cNvPr id="106527" name="Puzzle1"/>
              <p:cNvSpPr>
                <a:spLocks noEditPoints="1" noChangeArrowheads="1"/>
              </p:cNvSpPr>
              <p:nvPr/>
            </p:nvSpPr>
            <p:spPr bwMode="auto">
              <a:xfrm>
                <a:off x="7944936" y="4084684"/>
                <a:ext cx="1199064" cy="644817"/>
              </a:xfrm>
              <a:custGeom>
                <a:avLst/>
                <a:gdLst>
                  <a:gd name="T0" fmla="*/ 2147483647 w 21600"/>
                  <a:gd name="T1" fmla="*/ 560760602 h 21600"/>
                  <a:gd name="T2" fmla="*/ 2147483647 w 21600"/>
                  <a:gd name="T3" fmla="*/ 13860519 h 21600"/>
                  <a:gd name="T4" fmla="*/ 808289860 w 21600"/>
                  <a:gd name="T5" fmla="*/ 22773204 h 21600"/>
                  <a:gd name="T6" fmla="*/ 862177997 w 21600"/>
                  <a:gd name="T7" fmla="*/ 558792240 h 21600"/>
                  <a:gd name="T8" fmla="*/ 1849404114 w 21600"/>
                  <a:gd name="T9" fmla="*/ 342793071 h 21600"/>
                  <a:gd name="T10" fmla="*/ 1855219128 w 21600"/>
                  <a:gd name="T11" fmla="*/ 231827927 h 21600"/>
                  <a:gd name="T12" fmla="*/ 2147483647 w 21600"/>
                  <a:gd name="T13" fmla="*/ 266040293 h 21600"/>
                  <a:gd name="T14" fmla="*/ 9580688 w 21600"/>
                  <a:gd name="T15" fmla="*/ 266040293 h 21600"/>
                  <a:gd name="T16" fmla="*/ 0 60000 65536"/>
                  <a:gd name="T17" fmla="*/ 0 60000 65536"/>
                  <a:gd name="T18" fmla="*/ 0 60000 65536"/>
                  <a:gd name="T19" fmla="*/ 0 60000 65536"/>
                  <a:gd name="T20" fmla="*/ 0 60000 65536"/>
                  <a:gd name="T21" fmla="*/ 0 60000 65536"/>
                  <a:gd name="T22" fmla="*/ 0 60000 65536"/>
                  <a:gd name="T23" fmla="*/ 0 60000 65536"/>
                  <a:gd name="T24" fmla="*/ 6086 w 21600"/>
                  <a:gd name="T25" fmla="*/ 2569 h 21600"/>
                  <a:gd name="T26" fmla="*/ 16132 w 21600"/>
                  <a:gd name="T27" fmla="*/ 19552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E68D86"/>
              </a:solidFill>
              <a:ln w="28575">
                <a:solidFill>
                  <a:srgbClr val="000000"/>
                </a:solidFill>
                <a:miter lim="800000"/>
                <a:headEnd/>
                <a:tailEnd/>
              </a:ln>
            </p:spPr>
            <p:txBody>
              <a:bodyPr/>
              <a:lstStyle/>
              <a:p>
                <a:endParaRPr lang="de-DE"/>
              </a:p>
            </p:txBody>
          </p:sp>
        </p:grpSp>
        <p:sp>
          <p:nvSpPr>
            <p:cNvPr id="106530" name="Textfeld 62"/>
            <p:cNvSpPr txBox="1">
              <a:spLocks noChangeArrowheads="1"/>
            </p:cNvSpPr>
            <p:nvPr/>
          </p:nvSpPr>
          <p:spPr bwMode="auto">
            <a:xfrm>
              <a:off x="6430963" y="4478337"/>
              <a:ext cx="717551" cy="40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dirty="0">
                  <a:latin typeface="Calibri" panose="020F0502020204030204" pitchFamily="34" charset="0"/>
                </a:rPr>
                <a:t>Kita</a:t>
              </a:r>
            </a:p>
          </p:txBody>
        </p:sp>
        <p:sp>
          <p:nvSpPr>
            <p:cNvPr id="106531" name="Textfeld 63"/>
            <p:cNvSpPr txBox="1">
              <a:spLocks noChangeArrowheads="1"/>
            </p:cNvSpPr>
            <p:nvPr/>
          </p:nvSpPr>
          <p:spPr bwMode="auto">
            <a:xfrm>
              <a:off x="6446838" y="3789363"/>
              <a:ext cx="717551" cy="447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400" b="1" dirty="0">
                  <a:latin typeface="Calibri" panose="020F0502020204030204" pitchFamily="34" charset="0"/>
                </a:rPr>
                <a:t>GS</a:t>
              </a:r>
            </a:p>
          </p:txBody>
        </p:sp>
        <p:sp>
          <p:nvSpPr>
            <p:cNvPr id="106532" name="Textfeld 64"/>
            <p:cNvSpPr txBox="1">
              <a:spLocks noChangeArrowheads="1"/>
            </p:cNvSpPr>
            <p:nvPr/>
          </p:nvSpPr>
          <p:spPr bwMode="auto">
            <a:xfrm>
              <a:off x="6238875" y="3073400"/>
              <a:ext cx="1103314" cy="322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70000"/>
                </a:lnSpc>
              </a:pPr>
              <a:r>
                <a:rPr lang="de-DE" altLang="de-DE" sz="1200" b="1" dirty="0">
                  <a:latin typeface="Calibri" panose="020F0502020204030204" pitchFamily="34" charset="0"/>
                </a:rPr>
                <a:t>Schulen</a:t>
              </a:r>
            </a:p>
          </p:txBody>
        </p:sp>
        <p:sp>
          <p:nvSpPr>
            <p:cNvPr id="106533" name="Textfeld 65"/>
            <p:cNvSpPr txBox="1">
              <a:spLocks noChangeArrowheads="1"/>
            </p:cNvSpPr>
            <p:nvPr/>
          </p:nvSpPr>
          <p:spPr bwMode="auto">
            <a:xfrm>
              <a:off x="6210300" y="2349500"/>
              <a:ext cx="1639887" cy="711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dirty="0">
                  <a:solidFill>
                    <a:schemeClr val="bg1"/>
                  </a:solidFill>
                  <a:latin typeface="Calibri" panose="020F0502020204030204" pitchFamily="34" charset="0"/>
                </a:rPr>
                <a:t>BBS/UNI</a:t>
              </a:r>
            </a:p>
            <a:p>
              <a:pPr>
                <a:lnSpc>
                  <a:spcPct val="115000"/>
                </a:lnSpc>
              </a:pPr>
              <a:endParaRPr lang="de-DE" altLang="de-DE" sz="1200" b="1" dirty="0">
                <a:solidFill>
                  <a:schemeClr val="bg1"/>
                </a:solidFill>
                <a:latin typeface="Calibri" panose="020F0502020204030204" pitchFamily="34" charset="0"/>
              </a:endParaRPr>
            </a:p>
          </p:txBody>
        </p:sp>
        <p:sp>
          <p:nvSpPr>
            <p:cNvPr id="106534" name="Textfeld 67"/>
            <p:cNvSpPr txBox="1">
              <a:spLocks noChangeArrowheads="1"/>
            </p:cNvSpPr>
            <p:nvPr/>
          </p:nvSpPr>
          <p:spPr bwMode="auto">
            <a:xfrm>
              <a:off x="6196013" y="1568450"/>
              <a:ext cx="1076324" cy="40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dirty="0" err="1">
                  <a:solidFill>
                    <a:schemeClr val="bg1"/>
                  </a:solidFill>
                  <a:latin typeface="Calibri" panose="020F0502020204030204" pitchFamily="34" charset="0"/>
                </a:rPr>
                <a:t>Ber</a:t>
              </a:r>
              <a:r>
                <a:rPr lang="de-DE" altLang="de-DE" sz="1200" b="1" dirty="0">
                  <a:solidFill>
                    <a:schemeClr val="bg1"/>
                  </a:solidFill>
                  <a:latin typeface="Calibri" panose="020F0502020204030204" pitchFamily="34" charset="0"/>
                </a:rPr>
                <a:t>. WB</a:t>
              </a:r>
            </a:p>
          </p:txBody>
        </p:sp>
        <p:sp>
          <p:nvSpPr>
            <p:cNvPr id="106536" name="Ellipse 70"/>
            <p:cNvSpPr>
              <a:spLocks noChangeArrowheads="1"/>
            </p:cNvSpPr>
            <p:nvPr/>
          </p:nvSpPr>
          <p:spPr bwMode="auto">
            <a:xfrm>
              <a:off x="6015062" y="1125538"/>
              <a:ext cx="1365250" cy="5183187"/>
            </a:xfrm>
            <a:prstGeom prst="ellipse">
              <a:avLst/>
            </a:prstGeom>
            <a:noFill/>
            <a:ln w="571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de-DE" altLang="de-DE"/>
            </a:p>
          </p:txBody>
        </p:sp>
        <p:sp>
          <p:nvSpPr>
            <p:cNvPr id="106537" name="Textfeld 62"/>
            <p:cNvSpPr txBox="1">
              <a:spLocks noChangeArrowheads="1"/>
            </p:cNvSpPr>
            <p:nvPr/>
          </p:nvSpPr>
          <p:spPr bwMode="auto">
            <a:xfrm>
              <a:off x="6259513" y="5294313"/>
              <a:ext cx="971551" cy="40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dirty="0">
                  <a:latin typeface="Calibri" panose="020F0502020204030204" pitchFamily="34" charset="0"/>
                </a:rPr>
                <a:t>Familie</a:t>
              </a:r>
            </a:p>
          </p:txBody>
        </p:sp>
      </p:grpSp>
      <p:sp>
        <p:nvSpPr>
          <p:cNvPr id="47" name="Textfeld 31"/>
          <p:cNvSpPr txBox="1">
            <a:spLocks noChangeArrowheads="1"/>
          </p:cNvSpPr>
          <p:nvPr/>
        </p:nvSpPr>
        <p:spPr bwMode="auto">
          <a:xfrm>
            <a:off x="4604952" y="1354670"/>
            <a:ext cx="3816424"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900" b="1" dirty="0" smtClean="0">
                <a:latin typeface="Calibri" panose="020F0502020204030204" pitchFamily="34" charset="0"/>
              </a:rPr>
              <a:t>Ausschnitt </a:t>
            </a:r>
            <a:r>
              <a:rPr lang="de-DE" altLang="de-DE" sz="1900" b="1" dirty="0">
                <a:latin typeface="Calibri" panose="020F0502020204030204" pitchFamily="34" charset="0"/>
              </a:rPr>
              <a:t>aus dem Blickwinkel </a:t>
            </a:r>
            <a:r>
              <a:rPr lang="de-DE" altLang="de-DE" sz="1900" b="1" dirty="0" smtClean="0">
                <a:latin typeface="Calibri" panose="020F0502020204030204" pitchFamily="34" charset="0"/>
              </a:rPr>
              <a:t/>
            </a:r>
            <a:br>
              <a:rPr lang="de-DE" altLang="de-DE" sz="1900" b="1" dirty="0" smtClean="0">
                <a:latin typeface="Calibri" panose="020F0502020204030204" pitchFamily="34" charset="0"/>
              </a:rPr>
            </a:br>
            <a:r>
              <a:rPr lang="de-DE" altLang="de-DE" sz="1900" b="1" dirty="0" smtClean="0">
                <a:latin typeface="Calibri" panose="020F0502020204030204" pitchFamily="34" charset="0"/>
              </a:rPr>
              <a:t>der horizontalen </a:t>
            </a:r>
            <a:br>
              <a:rPr lang="de-DE" altLang="de-DE" sz="1900" b="1" dirty="0" smtClean="0">
                <a:latin typeface="Calibri" panose="020F0502020204030204" pitchFamily="34" charset="0"/>
              </a:rPr>
            </a:br>
            <a:r>
              <a:rPr lang="de-DE" altLang="de-DE" sz="1900" b="1" dirty="0" smtClean="0">
                <a:latin typeface="Calibri" panose="020F0502020204030204" pitchFamily="34" charset="0"/>
              </a:rPr>
              <a:t>Vernetzung</a:t>
            </a:r>
            <a:r>
              <a:rPr lang="de-DE" altLang="de-DE" sz="1900" b="1" dirty="0">
                <a:latin typeface="Calibri" panose="020F0502020204030204" pitchFamily="34" charset="0"/>
              </a:rPr>
              <a:t>:</a:t>
            </a:r>
          </a:p>
        </p:txBody>
      </p:sp>
      <p:grpSp>
        <p:nvGrpSpPr>
          <p:cNvPr id="49" name="Gruppieren 48"/>
          <p:cNvGrpSpPr/>
          <p:nvPr/>
        </p:nvGrpSpPr>
        <p:grpSpPr>
          <a:xfrm>
            <a:off x="4644008" y="1832452"/>
            <a:ext cx="4032448" cy="3564915"/>
            <a:chOff x="2735263" y="1268413"/>
            <a:chExt cx="6408737" cy="5040312"/>
          </a:xfrm>
        </p:grpSpPr>
        <p:sp>
          <p:nvSpPr>
            <p:cNvPr id="50" name="Puzzle4"/>
            <p:cNvSpPr>
              <a:spLocks noEditPoints="1" noChangeArrowheads="1"/>
            </p:cNvSpPr>
            <p:nvPr/>
          </p:nvSpPr>
          <p:spPr bwMode="auto">
            <a:xfrm>
              <a:off x="7083425" y="5002213"/>
              <a:ext cx="908050" cy="1306512"/>
            </a:xfrm>
            <a:custGeom>
              <a:avLst/>
              <a:gdLst>
                <a:gd name="T0" fmla="*/ 617569458 w 21600"/>
                <a:gd name="T1" fmla="*/ 2147483647 h 21600"/>
                <a:gd name="T2" fmla="*/ 33677807 w 21600"/>
                <a:gd name="T3" fmla="*/ 2147483647 h 21600"/>
                <a:gd name="T4" fmla="*/ 854946590 w 21600"/>
                <a:gd name="T5" fmla="*/ 2147483647 h 21600"/>
                <a:gd name="T6" fmla="*/ 1555258376 w 21600"/>
                <a:gd name="T7" fmla="*/ 2147483647 h 21600"/>
                <a:gd name="T8" fmla="*/ 1038722391 w 21600"/>
                <a:gd name="T9" fmla="*/ 2147483647 h 21600"/>
                <a:gd name="T10" fmla="*/ 1563659517 w 21600"/>
                <a:gd name="T11" fmla="*/ 1043908033 h 21600"/>
                <a:gd name="T12" fmla="*/ 825356951 w 21600"/>
                <a:gd name="T13" fmla="*/ 2436645 h 21600"/>
                <a:gd name="T14" fmla="*/ 33677807 w 21600"/>
                <a:gd name="T15" fmla="*/ 1043908033 h 21600"/>
                <a:gd name="T16" fmla="*/ 0 60000 65536"/>
                <a:gd name="T17" fmla="*/ 0 60000 65536"/>
                <a:gd name="T18" fmla="*/ 0 60000 65536"/>
                <a:gd name="T19" fmla="*/ 0 60000 65536"/>
                <a:gd name="T20" fmla="*/ 0 60000 65536"/>
                <a:gd name="T21" fmla="*/ 0 60000 65536"/>
                <a:gd name="T22" fmla="*/ 0 60000 65536"/>
                <a:gd name="T23" fmla="*/ 0 60000 65536"/>
                <a:gd name="T24" fmla="*/ 2076 w 21600"/>
                <a:gd name="T25" fmla="*/ 5664 h 21600"/>
                <a:gd name="T26" fmla="*/ 20203 w 21600"/>
                <a:gd name="T27" fmla="*/ 1598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EEC4CA"/>
            </a:solidFill>
            <a:ln w="28575">
              <a:solidFill>
                <a:srgbClr val="000000"/>
              </a:solidFill>
              <a:miter lim="800000"/>
              <a:headEnd/>
              <a:tailEnd/>
            </a:ln>
          </p:spPr>
          <p:txBody>
            <a:bodyPr/>
            <a:lstStyle/>
            <a:p>
              <a:endParaRPr lang="de-DE"/>
            </a:p>
          </p:txBody>
        </p:sp>
        <p:grpSp>
          <p:nvGrpSpPr>
            <p:cNvPr id="51" name="Gruppieren 30"/>
            <p:cNvGrpSpPr>
              <a:grpSpLocks/>
            </p:cNvGrpSpPr>
            <p:nvPr/>
          </p:nvGrpSpPr>
          <p:grpSpPr bwMode="auto">
            <a:xfrm>
              <a:off x="3492500" y="1268413"/>
              <a:ext cx="5599113" cy="5040312"/>
              <a:chOff x="5238938" y="1385331"/>
              <a:chExt cx="4595958" cy="4157145"/>
            </a:xfrm>
          </p:grpSpPr>
          <p:grpSp>
            <p:nvGrpSpPr>
              <p:cNvPr id="65" name="Group 2"/>
              <p:cNvGrpSpPr>
                <a:grpSpLocks/>
              </p:cNvGrpSpPr>
              <p:nvPr/>
            </p:nvGrpSpPr>
            <p:grpSpPr bwMode="auto">
              <a:xfrm>
                <a:off x="6839727" y="1385331"/>
                <a:ext cx="1642718" cy="1747939"/>
                <a:chOff x="2192" y="633"/>
                <a:chExt cx="2466" cy="2849"/>
              </a:xfrm>
            </p:grpSpPr>
            <p:sp>
              <p:nvSpPr>
                <p:cNvPr id="90" name="Puzzle3"/>
                <p:cNvSpPr>
                  <a:spLocks noEditPoints="1" noChangeArrowheads="1"/>
                </p:cNvSpPr>
                <p:nvPr/>
              </p:nvSpPr>
              <p:spPr bwMode="auto">
                <a:xfrm>
                  <a:off x="3199" y="633"/>
                  <a:ext cx="1119" cy="1513"/>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1">
                    <a:lumMod val="5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91" name="Puzzle2"/>
                <p:cNvSpPr>
                  <a:spLocks noEditPoints="1" noChangeArrowheads="1"/>
                </p:cNvSpPr>
                <p:nvPr/>
              </p:nvSpPr>
              <p:spPr bwMode="auto">
                <a:xfrm>
                  <a:off x="2880" y="1736"/>
                  <a:ext cx="1778" cy="1379"/>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chemeClr val="accent5">
                    <a:lumMod val="5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92" name="Puzzle4"/>
                <p:cNvSpPr>
                  <a:spLocks noEditPoints="1" noChangeArrowheads="1"/>
                </p:cNvSpPr>
                <p:nvPr/>
              </p:nvSpPr>
              <p:spPr bwMode="auto">
                <a:xfrm>
                  <a:off x="2187" y="1719"/>
                  <a:ext cx="1076" cy="1763"/>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chemeClr val="accent6">
                    <a:lumMod val="5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grpSp>
          <p:grpSp>
            <p:nvGrpSpPr>
              <p:cNvPr id="66" name="Group 7"/>
              <p:cNvGrpSpPr>
                <a:grpSpLocks/>
              </p:cNvGrpSpPr>
              <p:nvPr/>
            </p:nvGrpSpPr>
            <p:grpSpPr bwMode="auto">
              <a:xfrm>
                <a:off x="6593411" y="2587422"/>
                <a:ext cx="1887860" cy="1747939"/>
                <a:chOff x="1824" y="633"/>
                <a:chExt cx="2834" cy="2849"/>
              </a:xfrm>
            </p:grpSpPr>
            <p:sp>
              <p:nvSpPr>
                <p:cNvPr id="86" name="Puzzle3"/>
                <p:cNvSpPr>
                  <a:spLocks noEditPoints="1" noChangeArrowheads="1"/>
                </p:cNvSpPr>
                <p:nvPr/>
              </p:nvSpPr>
              <p:spPr bwMode="auto">
                <a:xfrm>
                  <a:off x="3204" y="633"/>
                  <a:ext cx="1113" cy="1513"/>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5">
                    <a:lumMod val="75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87" name="Puzzle2"/>
                <p:cNvSpPr>
                  <a:spLocks noEditPoints="1" noChangeArrowheads="1"/>
                </p:cNvSpPr>
                <p:nvPr/>
              </p:nvSpPr>
              <p:spPr bwMode="auto">
                <a:xfrm>
                  <a:off x="2876" y="1736"/>
                  <a:ext cx="1778" cy="1379"/>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chemeClr val="accent1">
                    <a:lumMod val="60000"/>
                    <a:lumOff val="4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88" name="Puzzle4"/>
                <p:cNvSpPr>
                  <a:spLocks noEditPoints="1" noChangeArrowheads="1"/>
                </p:cNvSpPr>
                <p:nvPr/>
              </p:nvSpPr>
              <p:spPr bwMode="auto">
                <a:xfrm>
                  <a:off x="2191" y="1719"/>
                  <a:ext cx="1072" cy="1763"/>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chemeClr val="accent6">
                    <a:lumMod val="60000"/>
                    <a:lumOff val="4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89" name="Puzzle1"/>
                <p:cNvSpPr>
                  <a:spLocks noEditPoints="1" noChangeArrowheads="1"/>
                </p:cNvSpPr>
                <p:nvPr/>
              </p:nvSpPr>
              <p:spPr bwMode="auto">
                <a:xfrm>
                  <a:off x="1819" y="1092"/>
                  <a:ext cx="1804" cy="1050"/>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accent2">
                    <a:lumMod val="75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grpSp>
          <p:grpSp>
            <p:nvGrpSpPr>
              <p:cNvPr id="67" name="Group 12"/>
              <p:cNvGrpSpPr>
                <a:grpSpLocks/>
              </p:cNvGrpSpPr>
              <p:nvPr/>
            </p:nvGrpSpPr>
            <p:grpSpPr bwMode="auto">
              <a:xfrm>
                <a:off x="6594541" y="3794537"/>
                <a:ext cx="1887860" cy="1747939"/>
                <a:chOff x="1824" y="633"/>
                <a:chExt cx="2834" cy="2849"/>
              </a:xfrm>
            </p:grpSpPr>
            <p:sp>
              <p:nvSpPr>
                <p:cNvPr id="82" name="Puzzle3"/>
                <p:cNvSpPr>
                  <a:spLocks noEditPoints="1" noChangeArrowheads="1"/>
                </p:cNvSpPr>
                <p:nvPr/>
              </p:nvSpPr>
              <p:spPr bwMode="auto">
                <a:xfrm>
                  <a:off x="3204" y="633"/>
                  <a:ext cx="1113" cy="1513"/>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1">
                    <a:lumMod val="40000"/>
                    <a:lumOff val="6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83" name="Puzzle2"/>
                <p:cNvSpPr>
                  <a:spLocks noEditPoints="1" noChangeArrowheads="1"/>
                </p:cNvSpPr>
                <p:nvPr/>
              </p:nvSpPr>
              <p:spPr bwMode="auto">
                <a:xfrm>
                  <a:off x="2880" y="1736"/>
                  <a:ext cx="1778" cy="1379"/>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chemeClr val="accent1">
                    <a:lumMod val="20000"/>
                    <a:lumOff val="8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84" name="Puzzle4"/>
                <p:cNvSpPr>
                  <a:spLocks noEditPoints="1" noChangeArrowheads="1"/>
                </p:cNvSpPr>
                <p:nvPr/>
              </p:nvSpPr>
              <p:spPr bwMode="auto">
                <a:xfrm>
                  <a:off x="2191" y="1719"/>
                  <a:ext cx="1072" cy="1763"/>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chemeClr val="accent6">
                    <a:lumMod val="20000"/>
                    <a:lumOff val="8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sp>
              <p:nvSpPr>
                <p:cNvPr id="85" name="Puzzle1"/>
                <p:cNvSpPr>
                  <a:spLocks noEditPoints="1" noChangeArrowheads="1"/>
                </p:cNvSpPr>
                <p:nvPr/>
              </p:nvSpPr>
              <p:spPr bwMode="auto">
                <a:xfrm>
                  <a:off x="1819" y="1092"/>
                  <a:ext cx="1804" cy="1050"/>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accent2">
                    <a:lumMod val="40000"/>
                    <a:lumOff val="60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grpSp>
          <p:grpSp>
            <p:nvGrpSpPr>
              <p:cNvPr id="68" name="Group 17"/>
              <p:cNvGrpSpPr>
                <a:grpSpLocks/>
              </p:cNvGrpSpPr>
              <p:nvPr/>
            </p:nvGrpSpPr>
            <p:grpSpPr bwMode="auto">
              <a:xfrm>
                <a:off x="5238938" y="2593190"/>
                <a:ext cx="1887860" cy="1747939"/>
                <a:chOff x="1824" y="633"/>
                <a:chExt cx="2834" cy="2849"/>
              </a:xfrm>
            </p:grpSpPr>
            <p:sp>
              <p:nvSpPr>
                <p:cNvPr id="78" name="Puzzle3"/>
                <p:cNvSpPr>
                  <a:spLocks noEditPoints="1" noChangeArrowheads="1"/>
                </p:cNvSpPr>
                <p:nvPr/>
              </p:nvSpPr>
              <p:spPr bwMode="auto">
                <a:xfrm>
                  <a:off x="3204" y="633"/>
                  <a:ext cx="1114" cy="1514"/>
                </a:xfrm>
                <a:custGeom>
                  <a:avLst/>
                  <a:gdLst>
                    <a:gd name="T0" fmla="*/ 1 w 21600"/>
                    <a:gd name="T1" fmla="*/ 5 h 21600"/>
                    <a:gd name="T2" fmla="*/ 3 w 21600"/>
                    <a:gd name="T3" fmla="*/ 7 h 21600"/>
                    <a:gd name="T4" fmla="*/ 2 w 21600"/>
                    <a:gd name="T5" fmla="*/ 5 h 21600"/>
                    <a:gd name="T6" fmla="*/ 3 w 21600"/>
                    <a:gd name="T7" fmla="*/ 2 h 21600"/>
                    <a:gd name="T8" fmla="*/ 1 w 21600"/>
                    <a:gd name="T9" fmla="*/ 0 h 21600"/>
                    <a:gd name="T10" fmla="*/ 0 w 21600"/>
                    <a:gd name="T11" fmla="*/ 2 h 21600"/>
                    <a:gd name="T12" fmla="*/ 1 w 21600"/>
                    <a:gd name="T13" fmla="*/ 5 h 21600"/>
                    <a:gd name="T14" fmla="*/ 0 w 21600"/>
                    <a:gd name="T15" fmla="*/ 7 h 21600"/>
                    <a:gd name="T16" fmla="*/ 0 60000 65536"/>
                    <a:gd name="T17" fmla="*/ 0 60000 65536"/>
                    <a:gd name="T18" fmla="*/ 0 60000 65536"/>
                    <a:gd name="T19" fmla="*/ 0 60000 65536"/>
                    <a:gd name="T20" fmla="*/ 0 60000 65536"/>
                    <a:gd name="T21" fmla="*/ 0 60000 65536"/>
                    <a:gd name="T22" fmla="*/ 0 60000 65536"/>
                    <a:gd name="T23" fmla="*/ 0 60000 65536"/>
                    <a:gd name="T24" fmla="*/ 2269 w 21600"/>
                    <a:gd name="T25" fmla="*/ 7718 h 21600"/>
                    <a:gd name="T26" fmla="*/ 19157 w 21600"/>
                    <a:gd name="T27" fmla="*/ 2023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FFFF00"/>
                </a:solidFill>
                <a:ln w="28575">
                  <a:solidFill>
                    <a:srgbClr val="000000"/>
                  </a:solidFill>
                  <a:miter lim="800000"/>
                  <a:headEnd/>
                  <a:tailEnd/>
                </a:ln>
              </p:spPr>
              <p:txBody>
                <a:bodyPr/>
                <a:lstStyle/>
                <a:p>
                  <a:endParaRPr lang="de-DE"/>
                </a:p>
              </p:txBody>
            </p:sp>
            <p:sp>
              <p:nvSpPr>
                <p:cNvPr id="79" name="Puzzle2"/>
                <p:cNvSpPr>
                  <a:spLocks noEditPoints="1" noChangeArrowheads="1"/>
                </p:cNvSpPr>
                <p:nvPr/>
              </p:nvSpPr>
              <p:spPr bwMode="auto">
                <a:xfrm>
                  <a:off x="2880" y="1736"/>
                  <a:ext cx="1778" cy="1379"/>
                </a:xfrm>
                <a:custGeom>
                  <a:avLst/>
                  <a:gdLst>
                    <a:gd name="T0" fmla="*/ 0 w 21600"/>
                    <a:gd name="T1" fmla="*/ 4 h 21600"/>
                    <a:gd name="T2" fmla="*/ 2 w 21600"/>
                    <a:gd name="T3" fmla="*/ 5 h 21600"/>
                    <a:gd name="T4" fmla="*/ 6 w 21600"/>
                    <a:gd name="T5" fmla="*/ 4 h 21600"/>
                    <a:gd name="T6" fmla="*/ 9 w 21600"/>
                    <a:gd name="T7" fmla="*/ 5 h 21600"/>
                    <a:gd name="T8" fmla="*/ 12 w 21600"/>
                    <a:gd name="T9" fmla="*/ 4 h 21600"/>
                    <a:gd name="T10" fmla="*/ 9 w 21600"/>
                    <a:gd name="T11" fmla="*/ 1 h 21600"/>
                    <a:gd name="T12" fmla="*/ 6 w 21600"/>
                    <a:gd name="T13" fmla="*/ 0 h 21600"/>
                    <a:gd name="T14" fmla="*/ 2 w 21600"/>
                    <a:gd name="T15" fmla="*/ 2 h 21600"/>
                    <a:gd name="T16" fmla="*/ 0 60000 65536"/>
                    <a:gd name="T17" fmla="*/ 0 60000 65536"/>
                    <a:gd name="T18" fmla="*/ 0 60000 65536"/>
                    <a:gd name="T19" fmla="*/ 0 60000 65536"/>
                    <a:gd name="T20" fmla="*/ 0 60000 65536"/>
                    <a:gd name="T21" fmla="*/ 0 60000 65536"/>
                    <a:gd name="T22" fmla="*/ 0 60000 65536"/>
                    <a:gd name="T23" fmla="*/ 0 60000 65536"/>
                    <a:gd name="T24" fmla="*/ 5394 w 21600"/>
                    <a:gd name="T25" fmla="*/ 6735 h 21600"/>
                    <a:gd name="T26" fmla="*/ 16182 w 21600"/>
                    <a:gd name="T27" fmla="*/ 2044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FF66"/>
                </a:solidFill>
                <a:ln w="28575">
                  <a:solidFill>
                    <a:srgbClr val="000000"/>
                  </a:solidFill>
                  <a:miter lim="800000"/>
                  <a:headEnd/>
                  <a:tailEnd/>
                </a:ln>
              </p:spPr>
              <p:txBody>
                <a:bodyPr/>
                <a:lstStyle/>
                <a:p>
                  <a:endParaRPr lang="de-DE"/>
                </a:p>
              </p:txBody>
            </p:sp>
            <p:sp>
              <p:nvSpPr>
                <p:cNvPr id="80" name="Puzzle4"/>
                <p:cNvSpPr>
                  <a:spLocks noEditPoints="1" noChangeArrowheads="1"/>
                </p:cNvSpPr>
                <p:nvPr/>
              </p:nvSpPr>
              <p:spPr bwMode="auto">
                <a:xfrm>
                  <a:off x="2192" y="1719"/>
                  <a:ext cx="1072" cy="1763"/>
                </a:xfrm>
                <a:custGeom>
                  <a:avLst/>
                  <a:gdLst>
                    <a:gd name="T0" fmla="*/ 1 w 21600"/>
                    <a:gd name="T1" fmla="*/ 6 h 21600"/>
                    <a:gd name="T2" fmla="*/ 0 w 21600"/>
                    <a:gd name="T3" fmla="*/ 9 h 21600"/>
                    <a:gd name="T4" fmla="*/ 1 w 21600"/>
                    <a:gd name="T5" fmla="*/ 12 h 21600"/>
                    <a:gd name="T6" fmla="*/ 3 w 21600"/>
                    <a:gd name="T7" fmla="*/ 9 h 21600"/>
                    <a:gd name="T8" fmla="*/ 2 w 21600"/>
                    <a:gd name="T9" fmla="*/ 6 h 21600"/>
                    <a:gd name="T10" fmla="*/ 3 w 21600"/>
                    <a:gd name="T11" fmla="*/ 3 h 21600"/>
                    <a:gd name="T12" fmla="*/ 1 w 21600"/>
                    <a:gd name="T13" fmla="*/ 0 h 21600"/>
                    <a:gd name="T14" fmla="*/ 0 w 21600"/>
                    <a:gd name="T15" fmla="*/ 3 h 21600"/>
                    <a:gd name="T16" fmla="*/ 0 60000 65536"/>
                    <a:gd name="T17" fmla="*/ 0 60000 65536"/>
                    <a:gd name="T18" fmla="*/ 0 60000 65536"/>
                    <a:gd name="T19" fmla="*/ 0 60000 65536"/>
                    <a:gd name="T20" fmla="*/ 0 60000 65536"/>
                    <a:gd name="T21" fmla="*/ 0 60000 65536"/>
                    <a:gd name="T22" fmla="*/ 0 60000 65536"/>
                    <a:gd name="T23" fmla="*/ 0 60000 65536"/>
                    <a:gd name="T24" fmla="*/ 2075 w 21600"/>
                    <a:gd name="T25" fmla="*/ 5660 h 21600"/>
                    <a:gd name="T26" fmla="*/ 20210 w 21600"/>
                    <a:gd name="T27" fmla="*/ 15976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D8EBB3"/>
                </a:solidFill>
                <a:ln w="28575">
                  <a:solidFill>
                    <a:srgbClr val="000000"/>
                  </a:solidFill>
                  <a:miter lim="800000"/>
                  <a:headEnd/>
                  <a:tailEnd/>
                </a:ln>
              </p:spPr>
              <p:txBody>
                <a:bodyPr/>
                <a:lstStyle/>
                <a:p>
                  <a:endParaRPr lang="de-DE"/>
                </a:p>
              </p:txBody>
            </p:sp>
            <p:sp>
              <p:nvSpPr>
                <p:cNvPr id="81" name="Puzzle1"/>
                <p:cNvSpPr>
                  <a:spLocks noEditPoints="1" noChangeArrowheads="1"/>
                </p:cNvSpPr>
                <p:nvPr/>
              </p:nvSpPr>
              <p:spPr bwMode="auto">
                <a:xfrm>
                  <a:off x="1824" y="1091"/>
                  <a:ext cx="1800" cy="1050"/>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bg1">
                    <a:lumMod val="65000"/>
                  </a:schemeClr>
                </a:solidFill>
                <a:ln w="28575">
                  <a:solidFill>
                    <a:srgbClr val="000000"/>
                  </a:solidFill>
                  <a:miter lim="800000"/>
                  <a:headEnd/>
                  <a:tailEnd/>
                </a:ln>
              </p:spPr>
              <p:txBody>
                <a:bodyPr/>
                <a:lstStyle/>
                <a:p>
                  <a:pPr eaLnBrk="0" hangingPunct="0">
                    <a:defRPr/>
                  </a:pPr>
                  <a:endParaRPr lang="de-DE">
                    <a:latin typeface="Arial" charset="0"/>
                    <a:ea typeface="ＭＳ Ｐゴシック" charset="-128"/>
                  </a:endParaRPr>
                </a:p>
              </p:txBody>
            </p:sp>
          </p:grpSp>
          <p:grpSp>
            <p:nvGrpSpPr>
              <p:cNvPr id="70" name="Group 22"/>
              <p:cNvGrpSpPr>
                <a:grpSpLocks/>
              </p:cNvGrpSpPr>
              <p:nvPr/>
            </p:nvGrpSpPr>
            <p:grpSpPr bwMode="auto">
              <a:xfrm>
                <a:off x="7947036" y="2588364"/>
                <a:ext cx="1887860" cy="1747939"/>
                <a:chOff x="1824" y="633"/>
                <a:chExt cx="2834" cy="2849"/>
              </a:xfrm>
            </p:grpSpPr>
            <p:sp>
              <p:nvSpPr>
                <p:cNvPr id="74" name="Puzzle3"/>
                <p:cNvSpPr>
                  <a:spLocks noEditPoints="1" noChangeArrowheads="1"/>
                </p:cNvSpPr>
                <p:nvPr/>
              </p:nvSpPr>
              <p:spPr bwMode="auto">
                <a:xfrm>
                  <a:off x="3204" y="633"/>
                  <a:ext cx="1114" cy="1514"/>
                </a:xfrm>
                <a:custGeom>
                  <a:avLst/>
                  <a:gdLst>
                    <a:gd name="T0" fmla="*/ 1 w 21600"/>
                    <a:gd name="T1" fmla="*/ 5 h 21600"/>
                    <a:gd name="T2" fmla="*/ 3 w 21600"/>
                    <a:gd name="T3" fmla="*/ 7 h 21600"/>
                    <a:gd name="T4" fmla="*/ 2 w 21600"/>
                    <a:gd name="T5" fmla="*/ 5 h 21600"/>
                    <a:gd name="T6" fmla="*/ 3 w 21600"/>
                    <a:gd name="T7" fmla="*/ 2 h 21600"/>
                    <a:gd name="T8" fmla="*/ 1 w 21600"/>
                    <a:gd name="T9" fmla="*/ 0 h 21600"/>
                    <a:gd name="T10" fmla="*/ 0 w 21600"/>
                    <a:gd name="T11" fmla="*/ 2 h 21600"/>
                    <a:gd name="T12" fmla="*/ 1 w 21600"/>
                    <a:gd name="T13" fmla="*/ 5 h 21600"/>
                    <a:gd name="T14" fmla="*/ 0 w 21600"/>
                    <a:gd name="T15" fmla="*/ 7 h 21600"/>
                    <a:gd name="T16" fmla="*/ 0 60000 65536"/>
                    <a:gd name="T17" fmla="*/ 0 60000 65536"/>
                    <a:gd name="T18" fmla="*/ 0 60000 65536"/>
                    <a:gd name="T19" fmla="*/ 0 60000 65536"/>
                    <a:gd name="T20" fmla="*/ 0 60000 65536"/>
                    <a:gd name="T21" fmla="*/ 0 60000 65536"/>
                    <a:gd name="T22" fmla="*/ 0 60000 65536"/>
                    <a:gd name="T23" fmla="*/ 0 60000 65536"/>
                    <a:gd name="T24" fmla="*/ 2269 w 21600"/>
                    <a:gd name="T25" fmla="*/ 7718 h 21600"/>
                    <a:gd name="T26" fmla="*/ 19157 w 21600"/>
                    <a:gd name="T27" fmla="*/ 2023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FFBE7D"/>
                </a:solidFill>
                <a:ln w="28575">
                  <a:solidFill>
                    <a:srgbClr val="000000"/>
                  </a:solidFill>
                  <a:miter lim="800000"/>
                  <a:headEnd/>
                  <a:tailEnd/>
                </a:ln>
              </p:spPr>
              <p:txBody>
                <a:bodyPr/>
                <a:lstStyle/>
                <a:p>
                  <a:endParaRPr lang="de-DE"/>
                </a:p>
              </p:txBody>
            </p:sp>
            <p:sp>
              <p:nvSpPr>
                <p:cNvPr id="75" name="Puzzle2"/>
                <p:cNvSpPr>
                  <a:spLocks noEditPoints="1" noChangeArrowheads="1"/>
                </p:cNvSpPr>
                <p:nvPr/>
              </p:nvSpPr>
              <p:spPr bwMode="auto">
                <a:xfrm>
                  <a:off x="2880" y="1736"/>
                  <a:ext cx="1778" cy="1379"/>
                </a:xfrm>
                <a:custGeom>
                  <a:avLst/>
                  <a:gdLst>
                    <a:gd name="T0" fmla="*/ 0 w 21600"/>
                    <a:gd name="T1" fmla="*/ 4 h 21600"/>
                    <a:gd name="T2" fmla="*/ 2 w 21600"/>
                    <a:gd name="T3" fmla="*/ 5 h 21600"/>
                    <a:gd name="T4" fmla="*/ 6 w 21600"/>
                    <a:gd name="T5" fmla="*/ 4 h 21600"/>
                    <a:gd name="T6" fmla="*/ 9 w 21600"/>
                    <a:gd name="T7" fmla="*/ 5 h 21600"/>
                    <a:gd name="T8" fmla="*/ 12 w 21600"/>
                    <a:gd name="T9" fmla="*/ 4 h 21600"/>
                    <a:gd name="T10" fmla="*/ 9 w 21600"/>
                    <a:gd name="T11" fmla="*/ 1 h 21600"/>
                    <a:gd name="T12" fmla="*/ 6 w 21600"/>
                    <a:gd name="T13" fmla="*/ 0 h 21600"/>
                    <a:gd name="T14" fmla="*/ 2 w 21600"/>
                    <a:gd name="T15" fmla="*/ 2 h 21600"/>
                    <a:gd name="T16" fmla="*/ 0 60000 65536"/>
                    <a:gd name="T17" fmla="*/ 0 60000 65536"/>
                    <a:gd name="T18" fmla="*/ 0 60000 65536"/>
                    <a:gd name="T19" fmla="*/ 0 60000 65536"/>
                    <a:gd name="T20" fmla="*/ 0 60000 65536"/>
                    <a:gd name="T21" fmla="*/ 0 60000 65536"/>
                    <a:gd name="T22" fmla="*/ 0 60000 65536"/>
                    <a:gd name="T23" fmla="*/ 0 60000 65536"/>
                    <a:gd name="T24" fmla="*/ 5394 w 21600"/>
                    <a:gd name="T25" fmla="*/ 6735 h 21600"/>
                    <a:gd name="T26" fmla="*/ 16182 w 21600"/>
                    <a:gd name="T27" fmla="*/ 2044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FFCC"/>
                </a:solidFill>
                <a:ln w="28575">
                  <a:solidFill>
                    <a:srgbClr val="000000"/>
                  </a:solidFill>
                  <a:miter lim="800000"/>
                  <a:headEnd/>
                  <a:tailEnd/>
                </a:ln>
              </p:spPr>
              <p:txBody>
                <a:bodyPr/>
                <a:lstStyle/>
                <a:p>
                  <a:endParaRPr lang="de-DE"/>
                </a:p>
              </p:txBody>
            </p:sp>
            <p:sp>
              <p:nvSpPr>
                <p:cNvPr id="76" name="Puzzle4"/>
                <p:cNvSpPr>
                  <a:spLocks noEditPoints="1" noChangeArrowheads="1"/>
                </p:cNvSpPr>
                <p:nvPr/>
              </p:nvSpPr>
              <p:spPr bwMode="auto">
                <a:xfrm>
                  <a:off x="2192" y="1719"/>
                  <a:ext cx="1072" cy="1763"/>
                </a:xfrm>
                <a:custGeom>
                  <a:avLst/>
                  <a:gdLst>
                    <a:gd name="T0" fmla="*/ 1 w 21600"/>
                    <a:gd name="T1" fmla="*/ 6 h 21600"/>
                    <a:gd name="T2" fmla="*/ 0 w 21600"/>
                    <a:gd name="T3" fmla="*/ 9 h 21600"/>
                    <a:gd name="T4" fmla="*/ 1 w 21600"/>
                    <a:gd name="T5" fmla="*/ 12 h 21600"/>
                    <a:gd name="T6" fmla="*/ 3 w 21600"/>
                    <a:gd name="T7" fmla="*/ 9 h 21600"/>
                    <a:gd name="T8" fmla="*/ 2 w 21600"/>
                    <a:gd name="T9" fmla="*/ 6 h 21600"/>
                    <a:gd name="T10" fmla="*/ 3 w 21600"/>
                    <a:gd name="T11" fmla="*/ 3 h 21600"/>
                    <a:gd name="T12" fmla="*/ 1 w 21600"/>
                    <a:gd name="T13" fmla="*/ 0 h 21600"/>
                    <a:gd name="T14" fmla="*/ 0 w 21600"/>
                    <a:gd name="T15" fmla="*/ 3 h 21600"/>
                    <a:gd name="T16" fmla="*/ 0 60000 65536"/>
                    <a:gd name="T17" fmla="*/ 0 60000 65536"/>
                    <a:gd name="T18" fmla="*/ 0 60000 65536"/>
                    <a:gd name="T19" fmla="*/ 0 60000 65536"/>
                    <a:gd name="T20" fmla="*/ 0 60000 65536"/>
                    <a:gd name="T21" fmla="*/ 0 60000 65536"/>
                    <a:gd name="T22" fmla="*/ 0 60000 65536"/>
                    <a:gd name="T23" fmla="*/ 0 60000 65536"/>
                    <a:gd name="T24" fmla="*/ 2075 w 21600"/>
                    <a:gd name="T25" fmla="*/ 5660 h 21600"/>
                    <a:gd name="T26" fmla="*/ 20210 w 21600"/>
                    <a:gd name="T27" fmla="*/ 15976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F2675C"/>
                </a:solidFill>
                <a:ln w="28575">
                  <a:solidFill>
                    <a:srgbClr val="000000"/>
                  </a:solidFill>
                  <a:miter lim="800000"/>
                  <a:headEnd/>
                  <a:tailEnd/>
                </a:ln>
              </p:spPr>
              <p:txBody>
                <a:bodyPr/>
                <a:lstStyle/>
                <a:p>
                  <a:endParaRPr lang="de-DE"/>
                </a:p>
              </p:txBody>
            </p:sp>
            <p:sp>
              <p:nvSpPr>
                <p:cNvPr id="77" name="Puzzle1"/>
                <p:cNvSpPr>
                  <a:spLocks noEditPoints="1" noChangeArrowheads="1"/>
                </p:cNvSpPr>
                <p:nvPr/>
              </p:nvSpPr>
              <p:spPr bwMode="auto">
                <a:xfrm>
                  <a:off x="1824" y="1091"/>
                  <a:ext cx="1800" cy="1051"/>
                </a:xfrm>
                <a:custGeom>
                  <a:avLst/>
                  <a:gdLst>
                    <a:gd name="T0" fmla="*/ 10 w 21600"/>
                    <a:gd name="T1" fmla="*/ 2 h 21600"/>
                    <a:gd name="T2" fmla="*/ 10 w 21600"/>
                    <a:gd name="T3" fmla="*/ 0 h 21600"/>
                    <a:gd name="T4" fmla="*/ 3 w 21600"/>
                    <a:gd name="T5" fmla="*/ 0 h 21600"/>
                    <a:gd name="T6" fmla="*/ 3 w 21600"/>
                    <a:gd name="T7" fmla="*/ 2 h 21600"/>
                    <a:gd name="T8" fmla="*/ 6 w 21600"/>
                    <a:gd name="T9" fmla="*/ 2 h 21600"/>
                    <a:gd name="T10" fmla="*/ 6 w 21600"/>
                    <a:gd name="T11" fmla="*/ 1 h 21600"/>
                    <a:gd name="T12" fmla="*/ 13 w 21600"/>
                    <a:gd name="T13" fmla="*/ 1 h 21600"/>
                    <a:gd name="T14" fmla="*/ 0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FF0000"/>
                </a:solidFill>
                <a:ln w="28575">
                  <a:solidFill>
                    <a:srgbClr val="000000"/>
                  </a:solidFill>
                  <a:miter lim="800000"/>
                  <a:headEnd/>
                  <a:tailEnd/>
                </a:ln>
              </p:spPr>
              <p:txBody>
                <a:bodyPr/>
                <a:lstStyle/>
                <a:p>
                  <a:endParaRPr lang="de-DE"/>
                </a:p>
              </p:txBody>
            </p:sp>
          </p:grpSp>
          <p:sp>
            <p:nvSpPr>
              <p:cNvPr id="71" name="Puzzle4"/>
              <p:cNvSpPr>
                <a:spLocks noEditPoints="1" noChangeArrowheads="1"/>
              </p:cNvSpPr>
              <p:nvPr/>
            </p:nvSpPr>
            <p:spPr bwMode="auto">
              <a:xfrm>
                <a:off x="8192178" y="2055991"/>
                <a:ext cx="714109" cy="1081648"/>
              </a:xfrm>
              <a:custGeom>
                <a:avLst/>
                <a:gdLst>
                  <a:gd name="T0" fmla="*/ 300175742 w 21600"/>
                  <a:gd name="T1" fmla="*/ 1455767483 h 21600"/>
                  <a:gd name="T2" fmla="*/ 16368831 w 21600"/>
                  <a:gd name="T3" fmla="*/ 2126955864 h 21600"/>
                  <a:gd name="T4" fmla="*/ 415556407 w 21600"/>
                  <a:gd name="T5" fmla="*/ 2147483647 h 21600"/>
                  <a:gd name="T6" fmla="*/ 755951547 w 21600"/>
                  <a:gd name="T7" fmla="*/ 2103473695 h 21600"/>
                  <a:gd name="T8" fmla="*/ 504883212 w 21600"/>
                  <a:gd name="T9" fmla="*/ 1367240635 h 21600"/>
                  <a:gd name="T10" fmla="*/ 760035191 w 21600"/>
                  <a:gd name="T11" fmla="*/ 592203067 h 21600"/>
                  <a:gd name="T12" fmla="*/ 401174786 w 21600"/>
                  <a:gd name="T13" fmla="*/ 1381705 h 21600"/>
                  <a:gd name="T14" fmla="*/ 16368831 w 21600"/>
                  <a:gd name="T15" fmla="*/ 592203067 h 21600"/>
                  <a:gd name="T16" fmla="*/ 0 60000 65536"/>
                  <a:gd name="T17" fmla="*/ 0 60000 65536"/>
                  <a:gd name="T18" fmla="*/ 0 60000 65536"/>
                  <a:gd name="T19" fmla="*/ 0 60000 65536"/>
                  <a:gd name="T20" fmla="*/ 0 60000 65536"/>
                  <a:gd name="T21" fmla="*/ 0 60000 65536"/>
                  <a:gd name="T22" fmla="*/ 0 60000 65536"/>
                  <a:gd name="T23" fmla="*/ 0 60000 65536"/>
                  <a:gd name="T24" fmla="*/ 2076 w 21600"/>
                  <a:gd name="T25" fmla="*/ 5664 h 21600"/>
                  <a:gd name="T26" fmla="*/ 20203 w 21600"/>
                  <a:gd name="T27" fmla="*/ 1598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C00000"/>
              </a:solidFill>
              <a:ln w="28575">
                <a:solidFill>
                  <a:srgbClr val="000000"/>
                </a:solidFill>
                <a:miter lim="800000"/>
                <a:headEnd/>
                <a:tailEnd/>
              </a:ln>
            </p:spPr>
            <p:txBody>
              <a:bodyPr/>
              <a:lstStyle/>
              <a:p>
                <a:endParaRPr lang="de-DE"/>
              </a:p>
            </p:txBody>
          </p:sp>
          <p:sp>
            <p:nvSpPr>
              <p:cNvPr id="72" name="Puzzle3"/>
              <p:cNvSpPr>
                <a:spLocks noEditPoints="1" noChangeArrowheads="1"/>
              </p:cNvSpPr>
              <p:nvPr/>
            </p:nvSpPr>
            <p:spPr bwMode="auto">
              <a:xfrm>
                <a:off x="6151370" y="3800305"/>
                <a:ext cx="742088" cy="928880"/>
              </a:xfrm>
              <a:custGeom>
                <a:avLst/>
                <a:gdLst>
                  <a:gd name="T0" fmla="*/ 421367996 w 21600"/>
                  <a:gd name="T1" fmla="*/ 1257011222 h 21600"/>
                  <a:gd name="T2" fmla="*/ 833370294 w 21600"/>
                  <a:gd name="T3" fmla="*/ 1677075720 h 21600"/>
                  <a:gd name="T4" fmla="*/ 534466014 w 21600"/>
                  <a:gd name="T5" fmla="*/ 1097559051 h 21600"/>
                  <a:gd name="T6" fmla="*/ 833370294 w 21600"/>
                  <a:gd name="T7" fmla="*/ 558680694 h 21600"/>
                  <a:gd name="T8" fmla="*/ 425788365 w 21600"/>
                  <a:gd name="T9" fmla="*/ 4135064 h 21600"/>
                  <a:gd name="T10" fmla="*/ 28061163 w 21600"/>
                  <a:gd name="T11" fmla="*/ 540945973 h 21600"/>
                  <a:gd name="T12" fmla="*/ 327005494 w 21600"/>
                  <a:gd name="T13" fmla="*/ 1075689095 h 21600"/>
                  <a:gd name="T14" fmla="*/ 28061163 w 21600"/>
                  <a:gd name="T15" fmla="*/ 1677075720 h 21600"/>
                  <a:gd name="T16" fmla="*/ 0 60000 65536"/>
                  <a:gd name="T17" fmla="*/ 0 60000 65536"/>
                  <a:gd name="T18" fmla="*/ 0 60000 65536"/>
                  <a:gd name="T19" fmla="*/ 0 60000 65536"/>
                  <a:gd name="T20" fmla="*/ 0 60000 65536"/>
                  <a:gd name="T21" fmla="*/ 0 60000 65536"/>
                  <a:gd name="T22" fmla="*/ 0 60000 65536"/>
                  <a:gd name="T23" fmla="*/ 0 60000 65536"/>
                  <a:gd name="T24" fmla="*/ 2273 w 21600"/>
                  <a:gd name="T25" fmla="*/ 7719 h 21600"/>
                  <a:gd name="T26" fmla="*/ 19149 w 21600"/>
                  <a:gd name="T27" fmla="*/ 202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E6D596"/>
              </a:solidFill>
              <a:ln w="28575">
                <a:solidFill>
                  <a:srgbClr val="000000"/>
                </a:solidFill>
                <a:miter lim="800000"/>
                <a:headEnd/>
                <a:tailEnd/>
              </a:ln>
            </p:spPr>
            <p:txBody>
              <a:bodyPr/>
              <a:lstStyle/>
              <a:p>
                <a:endParaRPr lang="de-DE"/>
              </a:p>
            </p:txBody>
          </p:sp>
          <p:sp>
            <p:nvSpPr>
              <p:cNvPr id="73" name="Puzzle1"/>
              <p:cNvSpPr>
                <a:spLocks noEditPoints="1" noChangeArrowheads="1"/>
              </p:cNvSpPr>
              <p:nvPr/>
            </p:nvSpPr>
            <p:spPr bwMode="auto">
              <a:xfrm>
                <a:off x="7944936" y="4084684"/>
                <a:ext cx="1199064" cy="644817"/>
              </a:xfrm>
              <a:custGeom>
                <a:avLst/>
                <a:gdLst>
                  <a:gd name="T0" fmla="*/ 2147483647 w 21600"/>
                  <a:gd name="T1" fmla="*/ 560760602 h 21600"/>
                  <a:gd name="T2" fmla="*/ 2147483647 w 21600"/>
                  <a:gd name="T3" fmla="*/ 13860519 h 21600"/>
                  <a:gd name="T4" fmla="*/ 808289860 w 21600"/>
                  <a:gd name="T5" fmla="*/ 22773204 h 21600"/>
                  <a:gd name="T6" fmla="*/ 862177997 w 21600"/>
                  <a:gd name="T7" fmla="*/ 558792240 h 21600"/>
                  <a:gd name="T8" fmla="*/ 1849404114 w 21600"/>
                  <a:gd name="T9" fmla="*/ 342793071 h 21600"/>
                  <a:gd name="T10" fmla="*/ 1855219128 w 21600"/>
                  <a:gd name="T11" fmla="*/ 231827927 h 21600"/>
                  <a:gd name="T12" fmla="*/ 2147483647 w 21600"/>
                  <a:gd name="T13" fmla="*/ 266040293 h 21600"/>
                  <a:gd name="T14" fmla="*/ 9580688 w 21600"/>
                  <a:gd name="T15" fmla="*/ 266040293 h 21600"/>
                  <a:gd name="T16" fmla="*/ 0 60000 65536"/>
                  <a:gd name="T17" fmla="*/ 0 60000 65536"/>
                  <a:gd name="T18" fmla="*/ 0 60000 65536"/>
                  <a:gd name="T19" fmla="*/ 0 60000 65536"/>
                  <a:gd name="T20" fmla="*/ 0 60000 65536"/>
                  <a:gd name="T21" fmla="*/ 0 60000 65536"/>
                  <a:gd name="T22" fmla="*/ 0 60000 65536"/>
                  <a:gd name="T23" fmla="*/ 0 60000 65536"/>
                  <a:gd name="T24" fmla="*/ 6086 w 21600"/>
                  <a:gd name="T25" fmla="*/ 2569 h 21600"/>
                  <a:gd name="T26" fmla="*/ 16132 w 21600"/>
                  <a:gd name="T27" fmla="*/ 19552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E68D86"/>
              </a:solidFill>
              <a:ln w="28575">
                <a:solidFill>
                  <a:srgbClr val="000000"/>
                </a:solidFill>
                <a:miter lim="800000"/>
                <a:headEnd/>
                <a:tailEnd/>
              </a:ln>
            </p:spPr>
            <p:txBody>
              <a:bodyPr/>
              <a:lstStyle/>
              <a:p>
                <a:endParaRPr lang="de-DE"/>
              </a:p>
            </p:txBody>
          </p:sp>
        </p:grpSp>
        <p:sp>
          <p:nvSpPr>
            <p:cNvPr id="52" name="Textfeld 51"/>
            <p:cNvSpPr txBox="1">
              <a:spLocks noChangeArrowheads="1"/>
            </p:cNvSpPr>
            <p:nvPr/>
          </p:nvSpPr>
          <p:spPr bwMode="auto">
            <a:xfrm>
              <a:off x="6362700" y="5291138"/>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a:latin typeface="Calibri" panose="020F0502020204030204" pitchFamily="34" charset="0"/>
                </a:rPr>
                <a:t>Kita</a:t>
              </a:r>
            </a:p>
          </p:txBody>
        </p:sp>
        <p:sp>
          <p:nvSpPr>
            <p:cNvPr id="53" name="Textfeld 52"/>
            <p:cNvSpPr txBox="1">
              <a:spLocks noChangeArrowheads="1"/>
            </p:cNvSpPr>
            <p:nvPr/>
          </p:nvSpPr>
          <p:spPr bwMode="auto">
            <a:xfrm>
              <a:off x="5508625" y="5291138"/>
              <a:ext cx="10477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dirty="0">
                  <a:latin typeface="Calibri" panose="020F0502020204030204" pitchFamily="34" charset="0"/>
                </a:rPr>
                <a:t>Kita</a:t>
              </a:r>
            </a:p>
          </p:txBody>
        </p:sp>
        <p:sp>
          <p:nvSpPr>
            <p:cNvPr id="54" name="Textfeld 53"/>
            <p:cNvSpPr txBox="1">
              <a:spLocks noChangeArrowheads="1"/>
            </p:cNvSpPr>
            <p:nvPr/>
          </p:nvSpPr>
          <p:spPr bwMode="auto">
            <a:xfrm>
              <a:off x="6228479" y="3771742"/>
              <a:ext cx="1005515" cy="39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dirty="0">
                  <a:latin typeface="Calibri" panose="020F0502020204030204" pitchFamily="34" charset="0"/>
                </a:rPr>
                <a:t>Schule</a:t>
              </a:r>
            </a:p>
          </p:txBody>
        </p:sp>
        <p:sp>
          <p:nvSpPr>
            <p:cNvPr id="55" name="Ellipse 54"/>
            <p:cNvSpPr>
              <a:spLocks noChangeArrowheads="1"/>
            </p:cNvSpPr>
            <p:nvPr/>
          </p:nvSpPr>
          <p:spPr bwMode="auto">
            <a:xfrm rot="5400000">
              <a:off x="6218237" y="3713163"/>
              <a:ext cx="887413" cy="3989388"/>
            </a:xfrm>
            <a:prstGeom prst="ellipse">
              <a:avLst/>
            </a:prstGeom>
            <a:noFill/>
            <a:ln w="571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de-DE" altLang="de-DE"/>
            </a:p>
          </p:txBody>
        </p:sp>
        <p:sp>
          <p:nvSpPr>
            <p:cNvPr id="56" name="Textfeld 55"/>
            <p:cNvSpPr txBox="1">
              <a:spLocks noChangeArrowheads="1"/>
            </p:cNvSpPr>
            <p:nvPr/>
          </p:nvSpPr>
          <p:spPr bwMode="auto">
            <a:xfrm>
              <a:off x="7192963" y="5291138"/>
              <a:ext cx="1195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dirty="0">
                  <a:latin typeface="Calibri" panose="020F0502020204030204" pitchFamily="34" charset="0"/>
                </a:rPr>
                <a:t>Kita</a:t>
              </a:r>
            </a:p>
          </p:txBody>
        </p:sp>
        <p:sp>
          <p:nvSpPr>
            <p:cNvPr id="57" name="Textfeld 56"/>
            <p:cNvSpPr txBox="1">
              <a:spLocks noChangeArrowheads="1"/>
            </p:cNvSpPr>
            <p:nvPr/>
          </p:nvSpPr>
          <p:spPr bwMode="auto">
            <a:xfrm>
              <a:off x="5421363" y="3627528"/>
              <a:ext cx="106679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175000"/>
                </a:lnSpc>
              </a:pPr>
              <a:r>
                <a:rPr lang="de-DE" altLang="de-DE" sz="1200" b="1" dirty="0" smtClean="0">
                  <a:latin typeface="Calibri" panose="020F0502020204030204" pitchFamily="34" charset="0"/>
                </a:rPr>
                <a:t>Jugendhilfe</a:t>
              </a:r>
              <a:endParaRPr lang="de-DE" altLang="de-DE" sz="1200" b="1" dirty="0">
                <a:latin typeface="Calibri" panose="020F0502020204030204" pitchFamily="34" charset="0"/>
              </a:endParaRPr>
            </a:p>
          </p:txBody>
        </p:sp>
        <p:sp>
          <p:nvSpPr>
            <p:cNvPr id="58" name="Textfeld 57"/>
            <p:cNvSpPr txBox="1">
              <a:spLocks noChangeArrowheads="1"/>
            </p:cNvSpPr>
            <p:nvPr/>
          </p:nvSpPr>
          <p:spPr bwMode="auto">
            <a:xfrm>
              <a:off x="4630738" y="3838575"/>
              <a:ext cx="9493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ts val="1400"/>
                </a:lnSpc>
              </a:pPr>
              <a:r>
                <a:rPr lang="de-DE" altLang="de-DE" sz="1200" b="1" dirty="0">
                  <a:latin typeface="Calibri" panose="020F0502020204030204" pitchFamily="34" charset="0"/>
                </a:rPr>
                <a:t>Kultur</a:t>
              </a:r>
            </a:p>
          </p:txBody>
        </p:sp>
        <p:sp>
          <p:nvSpPr>
            <p:cNvPr id="59" name="Textfeld 58"/>
            <p:cNvSpPr txBox="1">
              <a:spLocks noChangeArrowheads="1"/>
            </p:cNvSpPr>
            <p:nvPr/>
          </p:nvSpPr>
          <p:spPr bwMode="auto">
            <a:xfrm>
              <a:off x="3677894" y="3781425"/>
              <a:ext cx="1051269" cy="39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dirty="0">
                  <a:latin typeface="Calibri" panose="020F0502020204030204" pitchFamily="34" charset="0"/>
                </a:rPr>
                <a:t>Familie</a:t>
              </a:r>
            </a:p>
          </p:txBody>
        </p:sp>
        <p:sp>
          <p:nvSpPr>
            <p:cNvPr id="60" name="Textfeld 59"/>
            <p:cNvSpPr txBox="1">
              <a:spLocks noChangeArrowheads="1"/>
            </p:cNvSpPr>
            <p:nvPr/>
          </p:nvSpPr>
          <p:spPr bwMode="auto">
            <a:xfrm>
              <a:off x="7164388" y="3797300"/>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dirty="0">
                  <a:latin typeface="Calibri" panose="020F0502020204030204" pitchFamily="34" charset="0"/>
                </a:rPr>
                <a:t>VHS</a:t>
              </a:r>
            </a:p>
          </p:txBody>
        </p:sp>
        <p:sp>
          <p:nvSpPr>
            <p:cNvPr id="61" name="Textfeld 60"/>
            <p:cNvSpPr txBox="1">
              <a:spLocks noChangeArrowheads="1"/>
            </p:cNvSpPr>
            <p:nvPr/>
          </p:nvSpPr>
          <p:spPr bwMode="auto">
            <a:xfrm>
              <a:off x="7881938" y="3789363"/>
              <a:ext cx="10826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dirty="0">
                  <a:latin typeface="Calibri" panose="020F0502020204030204" pitchFamily="34" charset="0"/>
                </a:rPr>
                <a:t>Vereine</a:t>
              </a:r>
            </a:p>
          </p:txBody>
        </p:sp>
        <p:sp>
          <p:nvSpPr>
            <p:cNvPr id="62" name="Ellipse 61"/>
            <p:cNvSpPr>
              <a:spLocks noChangeArrowheads="1"/>
            </p:cNvSpPr>
            <p:nvPr/>
          </p:nvSpPr>
          <p:spPr bwMode="auto">
            <a:xfrm rot="5400000">
              <a:off x="5419725" y="960438"/>
              <a:ext cx="1039813" cy="6408737"/>
            </a:xfrm>
            <a:prstGeom prst="ellipse">
              <a:avLst/>
            </a:prstGeom>
            <a:noFill/>
            <a:ln w="57150" algn="ctr">
              <a:solidFill>
                <a:srgbClr val="7030A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de-DE" altLang="de-DE"/>
            </a:p>
          </p:txBody>
        </p:sp>
        <p:sp>
          <p:nvSpPr>
            <p:cNvPr id="63" name="Textfeld 62"/>
            <p:cNvSpPr txBox="1">
              <a:spLocks noChangeArrowheads="1"/>
            </p:cNvSpPr>
            <p:nvPr/>
          </p:nvSpPr>
          <p:spPr bwMode="auto">
            <a:xfrm>
              <a:off x="4787900" y="5516561"/>
              <a:ext cx="792163" cy="39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dirty="0">
                  <a:latin typeface="Calibri" panose="020F0502020204030204" pitchFamily="34" charset="0"/>
                </a:rPr>
                <a:t>z. B.</a:t>
              </a:r>
            </a:p>
          </p:txBody>
        </p:sp>
        <p:sp>
          <p:nvSpPr>
            <p:cNvPr id="64" name="Textfeld 63"/>
            <p:cNvSpPr txBox="1">
              <a:spLocks noChangeArrowheads="1"/>
            </p:cNvSpPr>
            <p:nvPr/>
          </p:nvSpPr>
          <p:spPr bwMode="auto">
            <a:xfrm>
              <a:off x="2855913" y="3933825"/>
              <a:ext cx="808236" cy="39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200" b="1" dirty="0">
                  <a:latin typeface="Calibri" panose="020F0502020204030204" pitchFamily="34" charset="0"/>
                </a:rPr>
                <a:t>z. B.</a:t>
              </a:r>
            </a:p>
          </p:txBody>
        </p:sp>
      </p:grpSp>
      <p:sp>
        <p:nvSpPr>
          <p:cNvPr id="93" name="Rechteck 92"/>
          <p:cNvSpPr/>
          <p:nvPr/>
        </p:nvSpPr>
        <p:spPr>
          <a:xfrm>
            <a:off x="4135818" y="5102186"/>
            <a:ext cx="4756662" cy="1255728"/>
          </a:xfrm>
          <a:prstGeom prst="rect">
            <a:avLst/>
          </a:prstGeom>
        </p:spPr>
        <p:txBody>
          <a:bodyPr wrap="square">
            <a:spAutoFit/>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spcBef>
                <a:spcPct val="20000"/>
              </a:spcBef>
              <a:buFont typeface="Wingdings" panose="05000000000000000000" pitchFamily="2" charset="2"/>
              <a:buNone/>
            </a:pPr>
            <a:r>
              <a:rPr lang="de-DE" altLang="de-DE" sz="1800" dirty="0">
                <a:solidFill>
                  <a:srgbClr val="000000"/>
                </a:solidFill>
                <a:latin typeface="Calibri" panose="020F0502020204030204" pitchFamily="34" charset="0"/>
              </a:rPr>
              <a:t>	</a:t>
            </a:r>
            <a:r>
              <a:rPr lang="de-DE" altLang="de-DE" sz="1800" b="1" dirty="0">
                <a:solidFill>
                  <a:srgbClr val="000000"/>
                </a:solidFill>
                <a:latin typeface="Calibri" panose="020F0502020204030204" pitchFamily="34" charset="0"/>
              </a:rPr>
              <a:t>Ziel:</a:t>
            </a:r>
          </a:p>
          <a:p>
            <a:pPr>
              <a:lnSpc>
                <a:spcPct val="80000"/>
              </a:lnSpc>
              <a:spcBef>
                <a:spcPct val="20000"/>
              </a:spcBef>
              <a:buFont typeface="Wingdings" panose="05000000000000000000" pitchFamily="2" charset="2"/>
              <a:buNone/>
            </a:pPr>
            <a:r>
              <a:rPr lang="de-DE" altLang="de-DE" sz="1800" dirty="0">
                <a:solidFill>
                  <a:srgbClr val="000000"/>
                </a:solidFill>
                <a:latin typeface="Calibri" panose="020F0502020204030204" pitchFamily="34" charset="0"/>
              </a:rPr>
              <a:t>	Menschen in einer Lebensphase mit einem breiten, bedarfsgerechten Bildungsangebot </a:t>
            </a:r>
            <a:r>
              <a:rPr lang="de-DE" altLang="de-DE" sz="1800" dirty="0" smtClean="0">
                <a:solidFill>
                  <a:srgbClr val="000000"/>
                </a:solidFill>
                <a:latin typeface="Calibri" panose="020F0502020204030204" pitchFamily="34" charset="0"/>
              </a:rPr>
              <a:t>unterstützen; Zugang </a:t>
            </a:r>
            <a:r>
              <a:rPr lang="de-DE" altLang="de-DE" sz="1800" dirty="0">
                <a:solidFill>
                  <a:srgbClr val="000000"/>
                </a:solidFill>
                <a:latin typeface="Calibri" panose="020F0502020204030204" pitchFamily="34" charset="0"/>
              </a:rPr>
              <a:t>zu Bildungsangeboten </a:t>
            </a:r>
            <a:r>
              <a:rPr lang="de-DE" altLang="de-DE" sz="1800" dirty="0" smtClean="0">
                <a:solidFill>
                  <a:srgbClr val="000000"/>
                </a:solidFill>
                <a:latin typeface="Calibri" panose="020F0502020204030204" pitchFamily="34" charset="0"/>
              </a:rPr>
              <a:t>optimieren; Bildungsbeteiligung </a:t>
            </a:r>
            <a:r>
              <a:rPr lang="de-DE" altLang="de-DE" sz="1800" dirty="0">
                <a:solidFill>
                  <a:srgbClr val="000000"/>
                </a:solidFill>
                <a:latin typeface="Calibri" panose="020F0502020204030204" pitchFamily="34" charset="0"/>
              </a:rPr>
              <a:t>intensivieren</a:t>
            </a:r>
          </a:p>
        </p:txBody>
      </p:sp>
      <p:sp>
        <p:nvSpPr>
          <p:cNvPr id="94" name="Rectangle 5"/>
          <p:cNvSpPr>
            <a:spLocks noChangeArrowheads="1"/>
          </p:cNvSpPr>
          <p:nvPr/>
        </p:nvSpPr>
        <p:spPr bwMode="auto">
          <a:xfrm>
            <a:off x="250824" y="115888"/>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Bildungsregionen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95"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extLst>
      <p:ext uri="{BB962C8B-B14F-4D97-AF65-F5344CB8AC3E}">
        <p14:creationId xmlns:p14="http://schemas.microsoft.com/office/powerpoint/2010/main" val="390704663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9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Foliennummernplatzhalter 1"/>
          <p:cNvSpPr txBox="1">
            <a:spLocks noGrp="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38B0EEAB-F50A-4E55-BA01-75FE94F3A7CC}" type="slidenum">
              <a:rPr lang="de-DE" altLang="de-DE" sz="1200"/>
              <a:pPr algn="r"/>
              <a:t>14</a:t>
            </a:fld>
            <a:endParaRPr lang="de-DE" altLang="de-DE" sz="1200"/>
          </a:p>
        </p:txBody>
      </p:sp>
      <p:sp>
        <p:nvSpPr>
          <p:cNvPr id="83973" name="Textfeld 1"/>
          <p:cNvSpPr txBox="1">
            <a:spLocks noChangeArrowheads="1"/>
          </p:cNvSpPr>
          <p:nvPr/>
        </p:nvSpPr>
        <p:spPr bwMode="auto">
          <a:xfrm>
            <a:off x="252413" y="1222772"/>
            <a:ext cx="5111675"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sz="3600" b="1" i="1" dirty="0" smtClean="0">
                <a:solidFill>
                  <a:srgbClr val="A50021"/>
                </a:solidFill>
                <a:latin typeface="Calibri" panose="020F0502020204030204" pitchFamily="34" charset="0"/>
              </a:rPr>
              <a:t>Orientierungsrahmen</a:t>
            </a:r>
            <a:endParaRPr lang="de-DE" altLang="de-DE" sz="3600" b="1" i="1" dirty="0">
              <a:solidFill>
                <a:srgbClr val="A50021"/>
              </a:solidFill>
              <a:latin typeface="Calibri" panose="020F0502020204030204" pitchFamily="34" charset="0"/>
            </a:endParaRPr>
          </a:p>
          <a:p>
            <a:pPr eaLnBrk="1" hangingPunct="1"/>
            <a:r>
              <a:rPr lang="de-DE" altLang="de-DE" sz="2800" b="1" i="1" dirty="0">
                <a:solidFill>
                  <a:srgbClr val="A50021"/>
                </a:solidFill>
                <a:latin typeface="Calibri" panose="020F0502020204030204" pitchFamily="34" charset="0"/>
              </a:rPr>
              <a:t>Schulqualität in </a:t>
            </a:r>
            <a:r>
              <a:rPr lang="de-DE" altLang="de-DE" sz="2800" b="1" i="1" dirty="0" smtClean="0">
                <a:solidFill>
                  <a:srgbClr val="A50021"/>
                </a:solidFill>
                <a:latin typeface="Calibri" panose="020F0502020204030204" pitchFamily="34" charset="0"/>
              </a:rPr>
              <a:t>Niedersachsen</a:t>
            </a:r>
          </a:p>
          <a:p>
            <a:pPr eaLnBrk="1" hangingPunct="1"/>
            <a:endParaRPr lang="de-DE" altLang="de-DE" sz="2800" b="1" i="1" dirty="0">
              <a:solidFill>
                <a:srgbClr val="A50021"/>
              </a:solidFill>
              <a:latin typeface="Calibri" panose="020F0502020204030204" pitchFamily="34" charset="0"/>
            </a:endParaRPr>
          </a:p>
          <a:p>
            <a:pPr eaLnBrk="1" hangingPunct="1"/>
            <a:r>
              <a:rPr lang="de-DE" altLang="de-DE" sz="2800" b="1" i="1" dirty="0" smtClean="0">
                <a:solidFill>
                  <a:srgbClr val="A50021"/>
                </a:solidFill>
                <a:latin typeface="Calibri" panose="020F0502020204030204" pitchFamily="34" charset="0"/>
              </a:rPr>
              <a:t>als Grundlage der </a:t>
            </a:r>
            <a:r>
              <a:rPr lang="de-DE" altLang="de-DE" sz="3200" b="1" i="1" dirty="0" smtClean="0">
                <a:solidFill>
                  <a:srgbClr val="A50021"/>
                </a:solidFill>
                <a:latin typeface="Calibri" panose="020F0502020204030204" pitchFamily="34" charset="0"/>
              </a:rPr>
              <a:t>Qualitätsentwicklung </a:t>
            </a:r>
          </a:p>
          <a:p>
            <a:pPr eaLnBrk="1" hangingPunct="1"/>
            <a:r>
              <a:rPr lang="de-DE" altLang="de-DE" sz="2800" b="1" i="1" dirty="0" smtClean="0">
                <a:solidFill>
                  <a:srgbClr val="A50021"/>
                </a:solidFill>
                <a:latin typeface="Calibri" panose="020F0502020204030204" pitchFamily="34" charset="0"/>
              </a:rPr>
              <a:t>an allgemein bildenden Schulen</a:t>
            </a:r>
            <a:endParaRPr lang="de-DE" altLang="de-DE" sz="2800" b="1" i="1" dirty="0">
              <a:solidFill>
                <a:srgbClr val="A50021"/>
              </a:solidFill>
              <a:latin typeface="Calibri" panose="020F0502020204030204" pitchFamily="34" charset="0"/>
            </a:endParaRPr>
          </a:p>
          <a:p>
            <a:pPr eaLnBrk="1" hangingPunct="1"/>
            <a:endParaRPr lang="de-DE" altLang="de-DE" sz="2800" b="1" i="1" dirty="0">
              <a:latin typeface="Calibri" panose="020F0502020204030204" pitchFamily="34" charset="0"/>
            </a:endParaRPr>
          </a:p>
          <a:p>
            <a:pPr marL="342900" indent="-342900" eaLnBrk="1" hangingPunct="1">
              <a:buFont typeface="Arial" panose="020B0604020202020204" pitchFamily="34" charset="0"/>
              <a:buChar char="•"/>
            </a:pPr>
            <a:r>
              <a:rPr lang="de-DE" altLang="de-DE" sz="2200" b="1" dirty="0" smtClean="0">
                <a:latin typeface="Calibri" panose="020F0502020204030204" pitchFamily="34" charset="0"/>
              </a:rPr>
              <a:t>Aufbau</a:t>
            </a:r>
          </a:p>
          <a:p>
            <a:pPr marL="342900" indent="-342900" eaLnBrk="1" hangingPunct="1">
              <a:buFont typeface="Arial" panose="020B0604020202020204" pitchFamily="34" charset="0"/>
              <a:buChar char="•"/>
            </a:pPr>
            <a:r>
              <a:rPr lang="de-DE" altLang="de-DE" sz="2200" b="1" dirty="0" smtClean="0">
                <a:latin typeface="Calibri" panose="020F0502020204030204" pitchFamily="34" charset="0"/>
              </a:rPr>
              <a:t>Inhaltliche Akzentuierungen</a:t>
            </a:r>
          </a:p>
          <a:p>
            <a:pPr marL="342900" indent="-342900" eaLnBrk="1" hangingPunct="1">
              <a:buFont typeface="Arial" panose="020B0604020202020204" pitchFamily="34" charset="0"/>
              <a:buChar char="•"/>
            </a:pPr>
            <a:r>
              <a:rPr lang="de-DE" altLang="de-DE" sz="2200" b="1" dirty="0" smtClean="0">
                <a:latin typeface="Calibri" panose="020F0502020204030204" pitchFamily="34" charset="0"/>
              </a:rPr>
              <a:t>Ausgewählte Merkmale für die</a:t>
            </a:r>
            <a:br>
              <a:rPr lang="de-DE" altLang="de-DE" sz="2200" b="1" dirty="0" smtClean="0">
                <a:latin typeface="Calibri" panose="020F0502020204030204" pitchFamily="34" charset="0"/>
              </a:rPr>
            </a:br>
            <a:r>
              <a:rPr lang="de-DE" altLang="de-DE" sz="2200" b="1" dirty="0" smtClean="0">
                <a:latin typeface="Calibri" panose="020F0502020204030204" pitchFamily="34" charset="0"/>
              </a:rPr>
              <a:t>Schulinspektion</a:t>
            </a:r>
            <a:endParaRPr lang="de-DE" altLang="de-DE" sz="2200" b="1" dirty="0">
              <a:latin typeface="Calibri" panose="020F0502020204030204" pitchFamily="34" charset="0"/>
            </a:endParaRPr>
          </a:p>
        </p:txBody>
      </p:sp>
      <p:graphicFrame>
        <p:nvGraphicFramePr>
          <p:cNvPr id="2" name="Objekt 1"/>
          <p:cNvGraphicFramePr>
            <a:graphicFrameLocks noChangeAspect="1"/>
          </p:cNvGraphicFramePr>
          <p:nvPr>
            <p:extLst>
              <p:ext uri="{D42A27DB-BD31-4B8C-83A1-F6EECF244321}">
                <p14:modId xmlns:p14="http://schemas.microsoft.com/office/powerpoint/2010/main" val="106846849"/>
              </p:ext>
            </p:extLst>
          </p:nvPr>
        </p:nvGraphicFramePr>
        <p:xfrm>
          <a:off x="5436100" y="1269280"/>
          <a:ext cx="3307079" cy="4680000"/>
        </p:xfrm>
        <a:graphic>
          <a:graphicData uri="http://schemas.openxmlformats.org/presentationml/2006/ole">
            <mc:AlternateContent xmlns:mc="http://schemas.openxmlformats.org/markup-compatibility/2006">
              <mc:Choice xmlns:v="urn:schemas-microsoft-com:vml" Requires="v">
                <p:oleObj spid="_x0000_s84070" name="Acrobat Document" r:id="rId4" imgW="5667162" imgH="8020050" progId="AcroExch.Document.11">
                  <p:embed/>
                </p:oleObj>
              </mc:Choice>
              <mc:Fallback>
                <p:oleObj name="Acrobat Document" r:id="rId4" imgW="5667162" imgH="8020050" progId="AcroExch.Document.11">
                  <p:embed/>
                  <p:pic>
                    <p:nvPicPr>
                      <p:cNvPr id="0" name=""/>
                      <p:cNvPicPr/>
                      <p:nvPr/>
                    </p:nvPicPr>
                    <p:blipFill>
                      <a:blip r:embed="rId5"/>
                      <a:stretch>
                        <a:fillRect/>
                      </a:stretch>
                    </p:blipFill>
                    <p:spPr>
                      <a:xfrm>
                        <a:off x="5436100" y="1269280"/>
                        <a:ext cx="3307079" cy="4680000"/>
                      </a:xfrm>
                      <a:prstGeom prst="rect">
                        <a:avLst/>
                      </a:prstGeom>
                      <a:ln>
                        <a:solidFill>
                          <a:schemeClr val="tx1"/>
                        </a:solidFill>
                      </a:ln>
                    </p:spPr>
                  </p:pic>
                </p:oleObj>
              </mc:Fallback>
            </mc:AlternateContent>
          </a:graphicData>
        </a:graphic>
      </p:graphicFrame>
      <p:sp>
        <p:nvSpPr>
          <p:cNvPr id="8"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7"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97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397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397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397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397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D6E919B-21BE-48AA-A07B-69D042B08E24}" type="slidenum">
              <a:rPr lang="de-DE" altLang="de-DE" sz="1200"/>
              <a:pPr/>
              <a:t>15</a:t>
            </a:fld>
            <a:endParaRPr lang="de-DE" altLang="de-DE" sz="1200"/>
          </a:p>
        </p:txBody>
      </p:sp>
      <p:sp>
        <p:nvSpPr>
          <p:cNvPr id="17411"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3B8AF308-8EF2-4E8E-9635-8065D1CAFCBD}" type="slidenum">
              <a:rPr lang="de-DE" altLang="de-DE" sz="1200"/>
              <a:pPr algn="r"/>
              <a:t>15</a:t>
            </a:fld>
            <a:endParaRPr lang="de-DE" altLang="de-DE" sz="1200"/>
          </a:p>
        </p:txBody>
      </p:sp>
      <p:pic>
        <p:nvPicPr>
          <p:cNvPr id="694325" name="Picture 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222375"/>
            <a:ext cx="3589337" cy="508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feld 1"/>
          <p:cNvSpPr txBox="1"/>
          <p:nvPr/>
        </p:nvSpPr>
        <p:spPr>
          <a:xfrm>
            <a:off x="366713" y="1412776"/>
            <a:ext cx="4853359" cy="4524315"/>
          </a:xfrm>
          <a:prstGeom prst="rect">
            <a:avLst/>
          </a:prstGeom>
          <a:noFill/>
        </p:spPr>
        <p:txBody>
          <a:bodyPr wrap="square" rtlCol="0">
            <a:spAutoFit/>
          </a:bodyPr>
          <a:lstStyle/>
          <a:p>
            <a:r>
              <a:rPr lang="de-DE" dirty="0" smtClean="0">
                <a:latin typeface="Calibri" panose="020F0502020204030204" pitchFamily="34" charset="0"/>
              </a:rPr>
              <a:t>Beschreibung des niedersächsischen Qualitätsverständnisses</a:t>
            </a:r>
          </a:p>
          <a:p>
            <a:endParaRPr lang="de-DE" sz="2000" dirty="0">
              <a:latin typeface="Calibri" panose="020F0502020204030204" pitchFamily="34" charset="0"/>
            </a:endParaRPr>
          </a:p>
          <a:p>
            <a:r>
              <a:rPr lang="de-DE" sz="2000" dirty="0" smtClean="0">
                <a:latin typeface="Calibri" panose="020F0502020204030204" pitchFamily="34" charset="0"/>
              </a:rPr>
              <a:t>- durch 18 Qualitätsmerkmale</a:t>
            </a:r>
          </a:p>
          <a:p>
            <a:pPr marL="800100" lvl="1" indent="-342900">
              <a:buFont typeface="Arial" panose="020B0604020202020204" pitchFamily="34" charset="0"/>
              <a:buChar char="•"/>
            </a:pPr>
            <a:r>
              <a:rPr lang="de-DE" sz="2000" dirty="0" smtClean="0">
                <a:latin typeface="Calibri" panose="020F0502020204030204" pitchFamily="34" charset="0"/>
              </a:rPr>
              <a:t>schulformübergreifende Zusammenfassung  der geltenden rechtlichen Regelungen</a:t>
            </a:r>
          </a:p>
          <a:p>
            <a:pPr marL="800100" lvl="1" indent="-342900">
              <a:buFont typeface="Arial" panose="020B0604020202020204" pitchFamily="34" charset="0"/>
              <a:buChar char="•"/>
            </a:pPr>
            <a:r>
              <a:rPr lang="de-DE" sz="2000" dirty="0" smtClean="0">
                <a:latin typeface="Calibri" panose="020F0502020204030204" pitchFamily="34" charset="0"/>
              </a:rPr>
              <a:t>Schule als Ganzes umfassend</a:t>
            </a:r>
          </a:p>
          <a:p>
            <a:pPr marL="800100" lvl="1" indent="-342900">
              <a:buFont typeface="Arial" panose="020B0604020202020204" pitchFamily="34" charset="0"/>
              <a:buChar char="•"/>
            </a:pPr>
            <a:r>
              <a:rPr lang="de-DE" sz="2000" smtClean="0">
                <a:latin typeface="Calibri" panose="020F0502020204030204" pitchFamily="34" charset="0"/>
              </a:rPr>
              <a:t>offen </a:t>
            </a:r>
            <a:r>
              <a:rPr lang="de-DE" sz="2000" dirty="0" smtClean="0">
                <a:latin typeface="Calibri" panose="020F0502020204030204" pitchFamily="34" charset="0"/>
              </a:rPr>
              <a:t>für spezifische Ausgestaltung</a:t>
            </a:r>
          </a:p>
          <a:p>
            <a:endParaRPr lang="de-DE" sz="2000" dirty="0">
              <a:latin typeface="Calibri" panose="020F0502020204030204" pitchFamily="34" charset="0"/>
            </a:endParaRPr>
          </a:p>
          <a:p>
            <a:r>
              <a:rPr lang="de-DE" sz="2000" dirty="0" smtClean="0">
                <a:latin typeface="Calibri" panose="020F0502020204030204" pitchFamily="34" charset="0"/>
              </a:rPr>
              <a:t>- ausdifferenziert in 54 qualitative Aussagen</a:t>
            </a:r>
            <a:br>
              <a:rPr lang="de-DE" sz="2000" dirty="0" smtClean="0">
                <a:latin typeface="Calibri" panose="020F0502020204030204" pitchFamily="34" charset="0"/>
              </a:rPr>
            </a:br>
            <a:r>
              <a:rPr lang="de-DE" sz="2000" dirty="0" smtClean="0">
                <a:latin typeface="Calibri" panose="020F0502020204030204" pitchFamily="34" charset="0"/>
              </a:rPr>
              <a:t>  (Teilmerkmale)</a:t>
            </a:r>
          </a:p>
          <a:p>
            <a:endParaRPr lang="de-DE" sz="2000" dirty="0">
              <a:latin typeface="Calibri" panose="020F0502020204030204" pitchFamily="34" charset="0"/>
            </a:endParaRPr>
          </a:p>
          <a:p>
            <a:r>
              <a:rPr lang="de-DE" sz="2000" dirty="0" smtClean="0">
                <a:latin typeface="Calibri" panose="020F0502020204030204" pitchFamily="34" charset="0"/>
              </a:rPr>
              <a:t>- strukturiert in 6 Qualitätsbereichen</a:t>
            </a:r>
          </a:p>
        </p:txBody>
      </p:sp>
      <p:sp>
        <p:nvSpPr>
          <p:cNvPr id="8"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1"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extLst>
      <p:ext uri="{BB962C8B-B14F-4D97-AF65-F5344CB8AC3E}">
        <p14:creationId xmlns:p14="http://schemas.microsoft.com/office/powerpoint/2010/main" val="206146983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694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6365A7C-20C0-43DD-B43A-6845F8BE2998}" type="slidenum">
              <a:rPr lang="de-DE" altLang="de-DE" sz="1200"/>
              <a:pPr/>
              <a:t>16</a:t>
            </a:fld>
            <a:endParaRPr lang="de-DE" altLang="de-DE" sz="1200"/>
          </a:p>
        </p:txBody>
      </p:sp>
      <p:sp>
        <p:nvSpPr>
          <p:cNvPr id="19459"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7EFA4FCE-658A-4F2B-9533-49EB6D315048}" type="slidenum">
              <a:rPr lang="de-DE" altLang="de-DE" sz="1200"/>
              <a:pPr algn="r"/>
              <a:t>16</a:t>
            </a:fld>
            <a:endParaRPr lang="de-DE" altLang="de-DE" sz="1200"/>
          </a:p>
        </p:txBody>
      </p:sp>
      <p:sp>
        <p:nvSpPr>
          <p:cNvPr id="702470" name="AutoShape 6"/>
          <p:cNvSpPr>
            <a:spLocks/>
          </p:cNvSpPr>
          <p:nvPr/>
        </p:nvSpPr>
        <p:spPr bwMode="auto">
          <a:xfrm>
            <a:off x="5455129" y="2182420"/>
            <a:ext cx="124983" cy="2070519"/>
          </a:xfrm>
          <a:prstGeom prst="rightBrace">
            <a:avLst>
              <a:gd name="adj1" fmla="val 17608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702471" name="Rectangle 7"/>
          <p:cNvSpPr>
            <a:spLocks noChangeArrowheads="1"/>
          </p:cNvSpPr>
          <p:nvPr/>
        </p:nvSpPr>
        <p:spPr bwMode="auto">
          <a:xfrm>
            <a:off x="5652120" y="2132856"/>
            <a:ext cx="3384376"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sz="2000" b="1" dirty="0" smtClean="0">
                <a:latin typeface="Calibri" panose="020F0502020204030204" pitchFamily="34" charset="0"/>
              </a:rPr>
              <a:t>Transparenz durch Charakterisierung der 18 Qualitätsmerkmale</a:t>
            </a:r>
            <a:endParaRPr lang="de-DE" altLang="de-DE" sz="2000" b="1" dirty="0">
              <a:latin typeface="Calibri" panose="020F0502020204030204" pitchFamily="34" charset="0"/>
            </a:endParaRPr>
          </a:p>
          <a:p>
            <a:pPr eaLnBrk="1" hangingPunct="1"/>
            <a:r>
              <a:rPr lang="de-DE" altLang="de-DE" sz="1800" dirty="0" smtClean="0">
                <a:latin typeface="Calibri" panose="020F0502020204030204" pitchFamily="34" charset="0"/>
              </a:rPr>
              <a:t>- Klärung zentraler Begriffe</a:t>
            </a:r>
          </a:p>
          <a:p>
            <a:pPr eaLnBrk="1" hangingPunct="1"/>
            <a:r>
              <a:rPr lang="de-DE" altLang="de-DE" sz="1800" dirty="0" smtClean="0">
                <a:latin typeface="Calibri" panose="020F0502020204030204" pitchFamily="34" charset="0"/>
              </a:rPr>
              <a:t>- Darstellung der Grundannahmen</a:t>
            </a:r>
          </a:p>
          <a:p>
            <a:pPr eaLnBrk="1" hangingPunct="1"/>
            <a:r>
              <a:rPr lang="de-DE" altLang="de-DE" sz="1800" dirty="0" smtClean="0">
                <a:latin typeface="Calibri" panose="020F0502020204030204" pitchFamily="34" charset="0"/>
              </a:rPr>
              <a:t>- Beschreibung der Bedeutung u.</a:t>
            </a:r>
            <a:br>
              <a:rPr lang="de-DE" altLang="de-DE" sz="1800" dirty="0" smtClean="0">
                <a:latin typeface="Calibri" panose="020F0502020204030204" pitchFamily="34" charset="0"/>
              </a:rPr>
            </a:br>
            <a:r>
              <a:rPr lang="de-DE" altLang="de-DE" sz="1800" dirty="0" smtClean="0">
                <a:latin typeface="Calibri" panose="020F0502020204030204" pitchFamily="34" charset="0"/>
              </a:rPr>
              <a:t>  des Wirkungszusammenhangs</a:t>
            </a:r>
            <a:endParaRPr lang="de-DE" altLang="de-DE" sz="1800" dirty="0">
              <a:latin typeface="Calibri" panose="020F0502020204030204" pitchFamily="34" charset="0"/>
            </a:endParaRPr>
          </a:p>
        </p:txBody>
      </p:sp>
      <p:sp>
        <p:nvSpPr>
          <p:cNvPr id="702472" name="Rectangle 8"/>
          <p:cNvSpPr>
            <a:spLocks noChangeArrowheads="1"/>
          </p:cNvSpPr>
          <p:nvPr/>
        </p:nvSpPr>
        <p:spPr bwMode="auto">
          <a:xfrm>
            <a:off x="5691745" y="4653136"/>
            <a:ext cx="3272867"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sz="2000" b="1" dirty="0" smtClean="0">
                <a:latin typeface="Calibri" panose="020F0502020204030204" pitchFamily="34" charset="0"/>
              </a:rPr>
              <a:t>Klarheit</a:t>
            </a:r>
            <a:r>
              <a:rPr lang="de-DE" altLang="de-DE" sz="2000" b="1" dirty="0">
                <a:latin typeface="Calibri" panose="020F0502020204030204" pitchFamily="34" charset="0"/>
              </a:rPr>
              <a:t> </a:t>
            </a:r>
            <a:r>
              <a:rPr lang="de-DE" altLang="de-DE" sz="2000" b="1" dirty="0" smtClean="0">
                <a:latin typeface="Calibri" panose="020F0502020204030204" pitchFamily="34" charset="0"/>
              </a:rPr>
              <a:t>durch 54 qualitative Aussagen (Teilmerkmale)</a:t>
            </a:r>
          </a:p>
          <a:p>
            <a:pPr eaLnBrk="1" hangingPunct="1"/>
            <a:r>
              <a:rPr lang="de-DE" altLang="de-DE" sz="1800" dirty="0" smtClean="0">
                <a:latin typeface="Calibri" panose="020F0502020204030204" pitchFamily="34" charset="0"/>
              </a:rPr>
              <a:t>- </a:t>
            </a:r>
            <a:r>
              <a:rPr lang="de-DE" altLang="de-DE" sz="1800" dirty="0">
                <a:latin typeface="Calibri" panose="020F0502020204030204" pitchFamily="34" charset="0"/>
              </a:rPr>
              <a:t>schulformübergreifend</a:t>
            </a:r>
          </a:p>
          <a:p>
            <a:pPr eaLnBrk="1" hangingPunct="1"/>
            <a:r>
              <a:rPr lang="de-DE" altLang="de-DE" sz="1800" dirty="0">
                <a:latin typeface="Calibri" panose="020F0502020204030204" pitchFamily="34" charset="0"/>
              </a:rPr>
              <a:t>- </a:t>
            </a:r>
            <a:r>
              <a:rPr lang="de-DE" altLang="de-DE" sz="1800" dirty="0" smtClean="0">
                <a:latin typeface="Calibri" panose="020F0502020204030204" pitchFamily="34" charset="0"/>
              </a:rPr>
              <a:t>offen für spezifische </a:t>
            </a:r>
            <a:r>
              <a:rPr lang="de-DE" altLang="de-DE" sz="1800" dirty="0">
                <a:latin typeface="Calibri" panose="020F0502020204030204" pitchFamily="34" charset="0"/>
              </a:rPr>
              <a:t>G</a:t>
            </a:r>
            <a:r>
              <a:rPr lang="de-DE" altLang="de-DE" sz="1800" dirty="0" smtClean="0">
                <a:latin typeface="Calibri" panose="020F0502020204030204" pitchFamily="34" charset="0"/>
              </a:rPr>
              <a:t>estaltung</a:t>
            </a:r>
            <a:endParaRPr lang="de-DE" altLang="de-DE" sz="1800" dirty="0">
              <a:latin typeface="Calibri" panose="020F0502020204030204" pitchFamily="34" charset="0"/>
            </a:endParaRPr>
          </a:p>
        </p:txBody>
      </p:sp>
      <p:sp>
        <p:nvSpPr>
          <p:cNvPr id="702473" name="AutoShape 9"/>
          <p:cNvSpPr>
            <a:spLocks/>
          </p:cNvSpPr>
          <p:nvPr/>
        </p:nvSpPr>
        <p:spPr bwMode="auto">
          <a:xfrm>
            <a:off x="5455129" y="4355278"/>
            <a:ext cx="124983" cy="1871196"/>
          </a:xfrm>
          <a:prstGeom prst="rightBrace">
            <a:avLst>
              <a:gd name="adj1" fmla="val 120532"/>
              <a:gd name="adj2" fmla="val 50569"/>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16" name="Textfeld 15"/>
          <p:cNvSpPr txBox="1"/>
          <p:nvPr/>
        </p:nvSpPr>
        <p:spPr>
          <a:xfrm>
            <a:off x="359643" y="1141815"/>
            <a:ext cx="8309744" cy="769441"/>
          </a:xfrm>
          <a:prstGeom prst="rect">
            <a:avLst/>
          </a:prstGeom>
          <a:noFill/>
        </p:spPr>
        <p:txBody>
          <a:bodyPr wrap="square" rtlCol="0">
            <a:spAutoFit/>
          </a:bodyPr>
          <a:lstStyle/>
          <a:p>
            <a:r>
              <a:rPr lang="de-DE" altLang="de-DE" b="1" dirty="0">
                <a:latin typeface="Calibri" panose="020F0502020204030204" pitchFamily="34" charset="0"/>
              </a:rPr>
              <a:t>Orientierungsrahmen </a:t>
            </a:r>
            <a:r>
              <a:rPr lang="de-DE" altLang="de-DE" b="1" dirty="0" smtClean="0">
                <a:latin typeface="Calibri" panose="020F0502020204030204" pitchFamily="34" charset="0"/>
              </a:rPr>
              <a:t>Schulqualität</a:t>
            </a:r>
            <a:r>
              <a:rPr lang="de-DE" dirty="0" smtClean="0">
                <a:latin typeface="Calibri" panose="020F0502020204030204" pitchFamily="34" charset="0"/>
              </a:rPr>
              <a:t>: </a:t>
            </a:r>
            <a:br>
              <a:rPr lang="de-DE" dirty="0" smtClean="0">
                <a:latin typeface="Calibri" panose="020F0502020204030204" pitchFamily="34" charset="0"/>
              </a:rPr>
            </a:br>
            <a:r>
              <a:rPr lang="de-DE" sz="2000" dirty="0" smtClean="0">
                <a:latin typeface="Calibri" panose="020F0502020204030204" pitchFamily="34" charset="0"/>
              </a:rPr>
              <a:t>Beschreibung der Erwartungen und Anforderungen durch Qualitätsmerkmale</a:t>
            </a:r>
            <a:endParaRPr lang="de-DE" sz="2000" dirty="0">
              <a:latin typeface="Calibri" panose="020F0502020204030204" pitchFamily="34" charset="0"/>
            </a:endParaRPr>
          </a:p>
        </p:txBody>
      </p:sp>
      <p:pic>
        <p:nvPicPr>
          <p:cNvPr id="2" name="Grafik 1"/>
          <p:cNvPicPr>
            <a:picLocks noChangeAspect="1"/>
          </p:cNvPicPr>
          <p:nvPr/>
        </p:nvPicPr>
        <p:blipFill>
          <a:blip r:embed="rId3"/>
          <a:stretch>
            <a:fillRect/>
          </a:stretch>
        </p:blipFill>
        <p:spPr>
          <a:xfrm>
            <a:off x="440855" y="1988840"/>
            <a:ext cx="4995241" cy="2255639"/>
          </a:xfrm>
          <a:prstGeom prst="rect">
            <a:avLst/>
          </a:prstGeom>
        </p:spPr>
      </p:pic>
      <p:pic>
        <p:nvPicPr>
          <p:cNvPr id="3" name="Grafik 2"/>
          <p:cNvPicPr>
            <a:picLocks noChangeAspect="1"/>
          </p:cNvPicPr>
          <p:nvPr/>
        </p:nvPicPr>
        <p:blipFill>
          <a:blip r:embed="rId4"/>
          <a:stretch>
            <a:fillRect/>
          </a:stretch>
        </p:blipFill>
        <p:spPr>
          <a:xfrm>
            <a:off x="411033" y="4293096"/>
            <a:ext cx="4809039" cy="2005343"/>
          </a:xfrm>
          <a:prstGeom prst="rect">
            <a:avLst/>
          </a:prstGeom>
        </p:spPr>
      </p:pic>
      <p:sp>
        <p:nvSpPr>
          <p:cNvPr id="13"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4"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extLst>
      <p:ext uri="{BB962C8B-B14F-4D97-AF65-F5344CB8AC3E}">
        <p14:creationId xmlns:p14="http://schemas.microsoft.com/office/powerpoint/2010/main" val="69219144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24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247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024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247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2470" grpId="0" animBg="1"/>
      <p:bldP spid="702471" grpId="0"/>
      <p:bldP spid="702472" grpId="0"/>
      <p:bldP spid="702473" grpId="0" animBg="1"/>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53A2816-8AD7-4B44-B869-7B5E67A2A16D}" type="slidenum">
              <a:rPr lang="de-DE" altLang="de-DE" sz="1200"/>
              <a:pPr/>
              <a:t>17</a:t>
            </a:fld>
            <a:endParaRPr lang="de-DE" altLang="de-DE" sz="1200"/>
          </a:p>
        </p:txBody>
      </p:sp>
      <p:sp>
        <p:nvSpPr>
          <p:cNvPr id="20483"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BEEC5E6F-4DAE-4217-976F-A45F5D0F3736}" type="slidenum">
              <a:rPr lang="de-DE" altLang="de-DE" sz="1200"/>
              <a:pPr algn="r"/>
              <a:t>17</a:t>
            </a:fld>
            <a:endParaRPr lang="de-DE" altLang="de-DE" sz="1200"/>
          </a:p>
        </p:txBody>
      </p:sp>
      <p:sp>
        <p:nvSpPr>
          <p:cNvPr id="20485" name="Textfeld 2"/>
          <p:cNvSpPr txBox="1">
            <a:spLocks noChangeArrowheads="1"/>
          </p:cNvSpPr>
          <p:nvPr/>
        </p:nvSpPr>
        <p:spPr bwMode="auto">
          <a:xfrm>
            <a:off x="366713" y="1266825"/>
            <a:ext cx="845343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sz="2200" b="1" dirty="0" smtClean="0">
                <a:latin typeface="Calibri" panose="020F0502020204030204" pitchFamily="34" charset="0"/>
              </a:rPr>
              <a:t>Ausweisung der zentralen zusammengefassten rechtlichen Grundlagen</a:t>
            </a:r>
            <a:r>
              <a:rPr lang="de-DE" altLang="de-DE" b="1" dirty="0" smtClean="0">
                <a:latin typeface="Calibri" panose="020F0502020204030204" pitchFamily="34" charset="0"/>
              </a:rPr>
              <a:t>: </a:t>
            </a:r>
            <a:endParaRPr lang="de-DE" altLang="de-DE" b="1" dirty="0">
              <a:latin typeface="Calibri" panose="020F0502020204030204" pitchFamily="34" charset="0"/>
            </a:endParaRPr>
          </a:p>
        </p:txBody>
      </p:sp>
      <p:pic>
        <p:nvPicPr>
          <p:cNvPr id="20486"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3013" y="2051050"/>
            <a:ext cx="3911600" cy="418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7" name="Rectangle 14"/>
          <p:cNvSpPr>
            <a:spLocks noChangeArrowheads="1"/>
          </p:cNvSpPr>
          <p:nvPr/>
        </p:nvSpPr>
        <p:spPr bwMode="auto">
          <a:xfrm>
            <a:off x="468313" y="4357117"/>
            <a:ext cx="3600450" cy="1808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sz="1400" b="1" dirty="0">
                <a:latin typeface="Calibri" panose="020F0502020204030204" pitchFamily="34" charset="0"/>
              </a:rPr>
              <a:t>…</a:t>
            </a:r>
          </a:p>
          <a:p>
            <a:pPr eaLnBrk="1" hangingPunct="1"/>
            <a:r>
              <a:rPr lang="de-DE" altLang="de-DE" sz="1400" b="1" dirty="0">
                <a:latin typeface="Calibri" panose="020F0502020204030204" pitchFamily="34" charset="0"/>
              </a:rPr>
              <a:t>1.1.1 Fachbezogene Kompetenzen</a:t>
            </a:r>
            <a:endParaRPr lang="de-DE" altLang="de-DE" sz="1400" dirty="0">
              <a:latin typeface="Calibri" panose="020F0502020204030204" pitchFamily="34" charset="0"/>
            </a:endParaRPr>
          </a:p>
          <a:p>
            <a:pPr eaLnBrk="1" hangingPunct="1"/>
            <a:r>
              <a:rPr lang="de-DE" altLang="de-DE" sz="1300" dirty="0">
                <a:cs typeface="Arial" panose="020B0604020202020204" pitchFamily="34" charset="0"/>
              </a:rPr>
              <a:t>Die Schülerinnen und Schüler weisen bei der Bearbeitung von Aufgaben den Erwerb der verbindlich vorgegebenen fachbezogenen Kompetenzen nach.</a:t>
            </a:r>
          </a:p>
          <a:p>
            <a:pPr eaLnBrk="1" hangingPunct="1">
              <a:spcBef>
                <a:spcPct val="25000"/>
              </a:spcBef>
            </a:pPr>
            <a:r>
              <a:rPr lang="de-DE" altLang="de-DE" sz="1400" b="1" dirty="0">
                <a:latin typeface="Calibri" panose="020F0502020204030204" pitchFamily="34" charset="0"/>
              </a:rPr>
              <a:t>1.1.2 Fachübergreifende Kompetenzen</a:t>
            </a:r>
          </a:p>
          <a:p>
            <a:pPr eaLnBrk="1" hangingPunct="1"/>
            <a:r>
              <a:rPr lang="de-DE" altLang="de-DE" sz="1400" dirty="0">
                <a:latin typeface="Calibri" panose="020F0502020204030204" pitchFamily="34" charset="0"/>
              </a:rPr>
              <a:t>…</a:t>
            </a:r>
          </a:p>
        </p:txBody>
      </p:sp>
      <p:pic>
        <p:nvPicPr>
          <p:cNvPr id="20488"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00" y="2055813"/>
            <a:ext cx="3954463" cy="2309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9" name="Line 16"/>
          <p:cNvSpPr>
            <a:spLocks noChangeShapeType="1"/>
          </p:cNvSpPr>
          <p:nvPr/>
        </p:nvSpPr>
        <p:spPr bwMode="auto">
          <a:xfrm>
            <a:off x="4643438" y="1982788"/>
            <a:ext cx="0" cy="40147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2"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1"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D6E919B-21BE-48AA-A07B-69D042B08E24}" type="slidenum">
              <a:rPr lang="de-DE" altLang="de-DE" sz="1200"/>
              <a:pPr/>
              <a:t>18</a:t>
            </a:fld>
            <a:endParaRPr lang="de-DE" altLang="de-DE" sz="1200"/>
          </a:p>
        </p:txBody>
      </p:sp>
      <p:sp>
        <p:nvSpPr>
          <p:cNvPr id="17411"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3B8AF308-8EF2-4E8E-9635-8065D1CAFCBD}" type="slidenum">
              <a:rPr lang="de-DE" altLang="de-DE" sz="1200"/>
              <a:pPr algn="r"/>
              <a:t>18</a:t>
            </a:fld>
            <a:endParaRPr lang="de-DE" altLang="de-DE" sz="1200"/>
          </a:p>
        </p:txBody>
      </p:sp>
      <p:pic>
        <p:nvPicPr>
          <p:cNvPr id="694325" name="Picture 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813" y="1222375"/>
            <a:ext cx="3589337" cy="508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4326" name="AutoShape 54"/>
          <p:cNvSpPr>
            <a:spLocks noChangeArrowheads="1"/>
          </p:cNvSpPr>
          <p:nvPr/>
        </p:nvSpPr>
        <p:spPr bwMode="auto">
          <a:xfrm>
            <a:off x="5002213" y="1797050"/>
            <a:ext cx="3314700" cy="911225"/>
          </a:xfrm>
          <a:prstGeom prst="wedgeRoundRectCallout">
            <a:avLst>
              <a:gd name="adj1" fmla="val -127871"/>
              <a:gd name="adj2" fmla="val 12493"/>
              <a:gd name="adj3" fmla="val 16667"/>
            </a:avLst>
          </a:prstGeom>
          <a:noFill/>
          <a:ln w="2540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08000" eaLnBrk="1" hangingPunct="1"/>
            <a:r>
              <a:rPr lang="de-DE" altLang="de-DE" sz="1800" dirty="0">
                <a:latin typeface="Calibri" panose="020F0502020204030204" pitchFamily="34" charset="0"/>
              </a:rPr>
              <a:t>Ausrichtung allen </a:t>
            </a:r>
            <a:r>
              <a:rPr lang="de-DE" altLang="de-DE" sz="1800" dirty="0" smtClean="0">
                <a:latin typeface="Calibri" panose="020F0502020204030204" pitchFamily="34" charset="0"/>
              </a:rPr>
              <a:t>schulischen Handelns </a:t>
            </a:r>
            <a:r>
              <a:rPr lang="de-DE" altLang="de-DE" sz="1800" dirty="0">
                <a:latin typeface="Calibri" panose="020F0502020204030204" pitchFamily="34" charset="0"/>
              </a:rPr>
              <a:t>auf bestmögliche Ergebnisse und Wirkungen</a:t>
            </a:r>
          </a:p>
        </p:txBody>
      </p:sp>
      <p:sp>
        <p:nvSpPr>
          <p:cNvPr id="694327" name="AutoShape 55"/>
          <p:cNvSpPr>
            <a:spLocks noChangeArrowheads="1"/>
          </p:cNvSpPr>
          <p:nvPr/>
        </p:nvSpPr>
        <p:spPr bwMode="auto">
          <a:xfrm>
            <a:off x="5073650" y="4215656"/>
            <a:ext cx="3243263" cy="941536"/>
          </a:xfrm>
          <a:prstGeom prst="wedgeRoundRectCallout">
            <a:avLst>
              <a:gd name="adj1" fmla="val -131269"/>
              <a:gd name="adj2" fmla="val -149451"/>
              <a:gd name="adj3" fmla="val 16667"/>
            </a:avLst>
          </a:prstGeom>
          <a:noFill/>
          <a:ln w="25400">
            <a:solidFill>
              <a:srgbClr val="FFB408"/>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sz="1800" dirty="0" smtClean="0">
                <a:latin typeface="Calibri" panose="020F0502020204030204" pitchFamily="34" charset="0"/>
              </a:rPr>
              <a:t>Wechselwirkung zwischen den Prozessen in</a:t>
            </a:r>
            <a:r>
              <a:rPr lang="de-DE" altLang="de-DE" sz="1800" dirty="0">
                <a:latin typeface="Calibri" panose="020F0502020204030204" pitchFamily="34" charset="0"/>
              </a:rPr>
              <a:t> </a:t>
            </a:r>
            <a:r>
              <a:rPr lang="de-DE" altLang="de-DE" sz="1800" dirty="0" smtClean="0">
                <a:latin typeface="Calibri" panose="020F0502020204030204" pitchFamily="34" charset="0"/>
              </a:rPr>
              <a:t>allen Qualitäts-bereichen</a:t>
            </a:r>
            <a:endParaRPr lang="de-DE" altLang="de-DE" sz="1800" dirty="0">
              <a:latin typeface="Calibri" panose="020F0502020204030204" pitchFamily="34" charset="0"/>
            </a:endParaRPr>
          </a:p>
          <a:p>
            <a:pPr eaLnBrk="1" hangingPunct="1"/>
            <a:endParaRPr lang="de-DE" altLang="de-DE" sz="1800" dirty="0">
              <a:latin typeface="Calibri" panose="020F0502020204030204" pitchFamily="34" charset="0"/>
            </a:endParaRPr>
          </a:p>
        </p:txBody>
      </p:sp>
      <p:sp>
        <p:nvSpPr>
          <p:cNvPr id="694328" name="AutoShape 56"/>
          <p:cNvSpPr>
            <a:spLocks noChangeArrowheads="1"/>
          </p:cNvSpPr>
          <p:nvPr/>
        </p:nvSpPr>
        <p:spPr bwMode="auto">
          <a:xfrm>
            <a:off x="5073650" y="5373688"/>
            <a:ext cx="3243262" cy="654050"/>
          </a:xfrm>
          <a:prstGeom prst="wedgeRoundRectCallout">
            <a:avLst>
              <a:gd name="adj1" fmla="val -133184"/>
              <a:gd name="adj2" fmla="val 34852"/>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800">
                <a:latin typeface="Calibri" panose="020F0502020204030204" pitchFamily="34" charset="0"/>
              </a:rPr>
              <a:t>Die Rahmenbedingungen tragen mit zur Qualität bei</a:t>
            </a:r>
          </a:p>
        </p:txBody>
      </p:sp>
      <p:sp>
        <p:nvSpPr>
          <p:cNvPr id="694329" name="AutoShape 57"/>
          <p:cNvSpPr>
            <a:spLocks noChangeArrowheads="1"/>
          </p:cNvSpPr>
          <p:nvPr/>
        </p:nvSpPr>
        <p:spPr bwMode="auto">
          <a:xfrm>
            <a:off x="5002211" y="3048215"/>
            <a:ext cx="3314699" cy="679450"/>
          </a:xfrm>
          <a:prstGeom prst="wedgeRoundRectCallout">
            <a:avLst>
              <a:gd name="adj1" fmla="val -115649"/>
              <a:gd name="adj2" fmla="val -120475"/>
              <a:gd name="adj3" fmla="val 16667"/>
            </a:avLst>
          </a:prstGeom>
          <a:solidFill>
            <a:srgbClr val="FA64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800" dirty="0">
                <a:latin typeface="Calibri" panose="020F0502020204030204" pitchFamily="34" charset="0"/>
              </a:rPr>
              <a:t>zentrale Bedeutung </a:t>
            </a:r>
            <a:r>
              <a:rPr lang="de-DE" altLang="de-DE" sz="1800" dirty="0" smtClean="0">
                <a:latin typeface="Calibri" panose="020F0502020204030204" pitchFamily="34" charset="0"/>
              </a:rPr>
              <a:t>der Prozesse des Lehrens und Lernens</a:t>
            </a:r>
            <a:endParaRPr lang="de-DE" altLang="de-DE" sz="1800" dirty="0">
              <a:latin typeface="Calibri" panose="020F0502020204030204" pitchFamily="34" charset="0"/>
            </a:endParaRPr>
          </a:p>
        </p:txBody>
      </p:sp>
      <p:sp>
        <p:nvSpPr>
          <p:cNvPr id="17419" name="Text Box 58"/>
          <p:cNvSpPr txBox="1">
            <a:spLocks noChangeArrowheads="1"/>
          </p:cNvSpPr>
          <p:nvPr/>
        </p:nvSpPr>
        <p:spPr bwMode="auto">
          <a:xfrm>
            <a:off x="4211960" y="1222375"/>
            <a:ext cx="46085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de-DE" altLang="de-DE" dirty="0" smtClean="0">
                <a:latin typeface="Calibri" panose="020F0502020204030204" pitchFamily="34" charset="0"/>
              </a:rPr>
              <a:t>Wirkungsgefüge im Strukturmodell:</a:t>
            </a:r>
            <a:endParaRPr lang="de-DE" altLang="de-DE" dirty="0">
              <a:latin typeface="Calibri" panose="020F0502020204030204" pitchFamily="34" charset="0"/>
            </a:endParaRPr>
          </a:p>
        </p:txBody>
      </p:sp>
      <p:sp>
        <p:nvSpPr>
          <p:cNvPr id="12"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3"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6943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43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432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9432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943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4326" grpId="0" animBg="1"/>
      <p:bldP spid="694327" grpId="0" animBg="1"/>
      <p:bldP spid="694328" grpId="0" animBg="1"/>
      <p:bldP spid="6943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8BDB0A5-C42A-43DC-9060-7694C2F2C38B}" type="slidenum">
              <a:rPr lang="de-DE" altLang="de-DE" sz="1200"/>
              <a:pPr/>
              <a:t>19</a:t>
            </a:fld>
            <a:endParaRPr lang="de-DE" altLang="de-DE" sz="1200"/>
          </a:p>
        </p:txBody>
      </p:sp>
      <p:sp>
        <p:nvSpPr>
          <p:cNvPr id="21507"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6CBC455B-A212-451A-BC17-A1B42E80701A}" type="slidenum">
              <a:rPr lang="de-DE" altLang="de-DE" sz="1200"/>
              <a:pPr algn="r"/>
              <a:t>19</a:t>
            </a:fld>
            <a:endParaRPr lang="de-DE" altLang="de-DE" sz="1200"/>
          </a:p>
        </p:txBody>
      </p:sp>
      <p:sp>
        <p:nvSpPr>
          <p:cNvPr id="21510" name="Textfeld 2"/>
          <p:cNvSpPr txBox="1">
            <a:spLocks noChangeArrowheads="1"/>
          </p:cNvSpPr>
          <p:nvPr/>
        </p:nvSpPr>
        <p:spPr bwMode="auto">
          <a:xfrm>
            <a:off x="363538" y="1268413"/>
            <a:ext cx="8453437"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b="1" dirty="0" smtClean="0">
                <a:latin typeface="Calibri" panose="020F0502020204030204" pitchFamily="34" charset="0"/>
              </a:rPr>
              <a:t>Inhaltliche Akzentuierung durch </a:t>
            </a:r>
            <a:endParaRPr lang="de-DE" altLang="de-DE" b="1" dirty="0">
              <a:latin typeface="Calibri" panose="020F0502020204030204" pitchFamily="34" charset="0"/>
            </a:endParaRPr>
          </a:p>
          <a:p>
            <a:pPr>
              <a:lnSpc>
                <a:spcPct val="80000"/>
              </a:lnSpc>
            </a:pPr>
            <a:r>
              <a:rPr lang="de-DE" altLang="de-DE" b="1" dirty="0" smtClean="0">
                <a:latin typeface="Calibri" panose="020F0502020204030204" pitchFamily="34" charset="0"/>
              </a:rPr>
              <a:t>Strukturierung in Bereichen:</a:t>
            </a:r>
            <a:endParaRPr lang="de-DE" altLang="de-DE" dirty="0">
              <a:latin typeface="Calibri" panose="020F0502020204030204" pitchFamily="34" charset="0"/>
            </a:endParaRPr>
          </a:p>
        </p:txBody>
      </p:sp>
      <p:sp>
        <p:nvSpPr>
          <p:cNvPr id="4" name="Rechteck 3"/>
          <p:cNvSpPr/>
          <p:nvPr/>
        </p:nvSpPr>
        <p:spPr>
          <a:xfrm>
            <a:off x="395898" y="3969633"/>
            <a:ext cx="4157998" cy="461665"/>
          </a:xfrm>
          <a:prstGeom prst="rect">
            <a:avLst/>
          </a:prstGeom>
        </p:spPr>
        <p:txBody>
          <a:bodyPr wrap="none">
            <a:spAutoFit/>
          </a:bodyPr>
          <a:lstStyle/>
          <a:p>
            <a:pPr>
              <a:spcBef>
                <a:spcPts val="600"/>
              </a:spcBef>
            </a:pPr>
            <a:r>
              <a:rPr lang="de-DE" altLang="de-DE" sz="2000" b="1" dirty="0">
                <a:solidFill>
                  <a:srgbClr val="FAA000"/>
                </a:solidFill>
                <a:latin typeface="Calibri" panose="020F0502020204030204" pitchFamily="34" charset="0"/>
              </a:rPr>
              <a:t>QB 3: </a:t>
            </a:r>
            <a:r>
              <a:rPr lang="de-DE" altLang="de-DE" b="1" dirty="0">
                <a:solidFill>
                  <a:srgbClr val="FAA000"/>
                </a:solidFill>
                <a:latin typeface="Calibri" panose="020F0502020204030204" pitchFamily="34" charset="0"/>
              </a:rPr>
              <a:t>Leitung und </a:t>
            </a:r>
            <a:r>
              <a:rPr lang="de-DE" altLang="de-DE" b="1" dirty="0" smtClean="0">
                <a:solidFill>
                  <a:srgbClr val="FAA000"/>
                </a:solidFill>
                <a:latin typeface="Calibri" panose="020F0502020204030204" pitchFamily="34" charset="0"/>
              </a:rPr>
              <a:t>Organisation</a:t>
            </a:r>
          </a:p>
        </p:txBody>
      </p:sp>
      <p:sp>
        <p:nvSpPr>
          <p:cNvPr id="5" name="Rechteck 4"/>
          <p:cNvSpPr/>
          <p:nvPr/>
        </p:nvSpPr>
        <p:spPr>
          <a:xfrm>
            <a:off x="398173" y="4335795"/>
            <a:ext cx="6624910" cy="830997"/>
          </a:xfrm>
          <a:prstGeom prst="rect">
            <a:avLst/>
          </a:prstGeom>
        </p:spPr>
        <p:txBody>
          <a:bodyPr wrap="square">
            <a:spAutoFit/>
          </a:bodyPr>
          <a:lstStyle/>
          <a:p>
            <a:pPr>
              <a:spcBef>
                <a:spcPts val="0"/>
              </a:spcBef>
            </a:pPr>
            <a:r>
              <a:rPr lang="de-DE" altLang="de-DE" sz="2000" b="1" dirty="0">
                <a:solidFill>
                  <a:srgbClr val="FAA000"/>
                </a:solidFill>
                <a:latin typeface="Calibri" panose="020F0502020204030204" pitchFamily="34" charset="0"/>
              </a:rPr>
              <a:t>QB 4: </a:t>
            </a:r>
            <a:r>
              <a:rPr lang="de-DE" altLang="de-DE" b="1" dirty="0">
                <a:solidFill>
                  <a:srgbClr val="FAA000"/>
                </a:solidFill>
                <a:latin typeface="Calibri" panose="020F0502020204030204" pitchFamily="34" charset="0"/>
              </a:rPr>
              <a:t>Ziele und Strategien </a:t>
            </a:r>
            <a:r>
              <a:rPr lang="de-DE" altLang="de-DE" b="1" dirty="0" smtClean="0">
                <a:solidFill>
                  <a:srgbClr val="FAA000"/>
                </a:solidFill>
                <a:latin typeface="Calibri" panose="020F0502020204030204" pitchFamily="34" charset="0"/>
              </a:rPr>
              <a:t>der </a:t>
            </a:r>
            <a:br>
              <a:rPr lang="de-DE" altLang="de-DE" b="1" dirty="0" smtClean="0">
                <a:solidFill>
                  <a:srgbClr val="FAA000"/>
                </a:solidFill>
                <a:latin typeface="Calibri" panose="020F0502020204030204" pitchFamily="34" charset="0"/>
              </a:rPr>
            </a:br>
            <a:r>
              <a:rPr lang="de-DE" altLang="de-DE" b="1" dirty="0" smtClean="0">
                <a:solidFill>
                  <a:srgbClr val="FAA000"/>
                </a:solidFill>
                <a:latin typeface="Calibri" panose="020F0502020204030204" pitchFamily="34" charset="0"/>
              </a:rPr>
              <a:t>         Schulentwicklung</a:t>
            </a:r>
            <a:endParaRPr lang="de-DE" altLang="de-DE" b="1" dirty="0">
              <a:solidFill>
                <a:srgbClr val="FAA000"/>
              </a:solidFill>
              <a:latin typeface="Calibri" panose="020F0502020204030204" pitchFamily="34" charset="0"/>
            </a:endParaRPr>
          </a:p>
        </p:txBody>
      </p:sp>
      <p:sp>
        <p:nvSpPr>
          <p:cNvPr id="6" name="Rechteck 5"/>
          <p:cNvSpPr/>
          <p:nvPr/>
        </p:nvSpPr>
        <p:spPr>
          <a:xfrm>
            <a:off x="369052" y="5080256"/>
            <a:ext cx="6220023" cy="830997"/>
          </a:xfrm>
          <a:prstGeom prst="rect">
            <a:avLst/>
          </a:prstGeom>
        </p:spPr>
        <p:txBody>
          <a:bodyPr wrap="square">
            <a:spAutoFit/>
          </a:bodyPr>
          <a:lstStyle/>
          <a:p>
            <a:pPr>
              <a:spcBef>
                <a:spcPts val="600"/>
              </a:spcBef>
            </a:pPr>
            <a:r>
              <a:rPr lang="de-DE" altLang="de-DE" sz="2000" b="1" dirty="0">
                <a:solidFill>
                  <a:srgbClr val="FAA000"/>
                </a:solidFill>
                <a:latin typeface="Calibri" panose="020F0502020204030204" pitchFamily="34" charset="0"/>
              </a:rPr>
              <a:t>QB 5: </a:t>
            </a:r>
            <a:r>
              <a:rPr lang="de-DE" altLang="de-DE" b="1" dirty="0">
                <a:solidFill>
                  <a:srgbClr val="FAA000"/>
                </a:solidFill>
                <a:latin typeface="Calibri" panose="020F0502020204030204" pitchFamily="34" charset="0"/>
              </a:rPr>
              <a:t>Bildungsangebote </a:t>
            </a:r>
            <a:r>
              <a:rPr lang="de-DE" altLang="de-DE" b="1" dirty="0" smtClean="0">
                <a:solidFill>
                  <a:srgbClr val="FAA000"/>
                </a:solidFill>
                <a:latin typeface="Calibri" panose="020F0502020204030204" pitchFamily="34" charset="0"/>
              </a:rPr>
              <a:t>und </a:t>
            </a:r>
            <a:br>
              <a:rPr lang="de-DE" altLang="de-DE" b="1" dirty="0" smtClean="0">
                <a:solidFill>
                  <a:srgbClr val="FAA000"/>
                </a:solidFill>
                <a:latin typeface="Calibri" panose="020F0502020204030204" pitchFamily="34" charset="0"/>
              </a:rPr>
            </a:br>
            <a:r>
              <a:rPr lang="de-DE" altLang="de-DE" b="1" dirty="0" smtClean="0">
                <a:solidFill>
                  <a:srgbClr val="FAA000"/>
                </a:solidFill>
                <a:latin typeface="Calibri" panose="020F0502020204030204" pitchFamily="34" charset="0"/>
              </a:rPr>
              <a:t>         Anforderungen</a:t>
            </a:r>
            <a:endParaRPr lang="de-DE" altLang="de-DE" b="1" dirty="0">
              <a:solidFill>
                <a:srgbClr val="FAA000"/>
              </a:solidFill>
              <a:latin typeface="Calibri" panose="020F0502020204030204" pitchFamily="34" charset="0"/>
            </a:endParaRPr>
          </a:p>
        </p:txBody>
      </p:sp>
      <p:sp>
        <p:nvSpPr>
          <p:cNvPr id="15" name="Rechteck 14"/>
          <p:cNvSpPr/>
          <p:nvPr/>
        </p:nvSpPr>
        <p:spPr>
          <a:xfrm>
            <a:off x="355973" y="5864629"/>
            <a:ext cx="4432051" cy="461665"/>
          </a:xfrm>
          <a:prstGeom prst="rect">
            <a:avLst/>
          </a:prstGeom>
        </p:spPr>
        <p:txBody>
          <a:bodyPr wrap="square">
            <a:spAutoFit/>
          </a:bodyPr>
          <a:lstStyle/>
          <a:p>
            <a:pPr>
              <a:spcBef>
                <a:spcPts val="600"/>
              </a:spcBef>
            </a:pPr>
            <a:r>
              <a:rPr lang="de-DE" altLang="de-DE" sz="2000" b="1" dirty="0" smtClean="0">
                <a:solidFill>
                  <a:srgbClr val="FAA000"/>
                </a:solidFill>
                <a:latin typeface="Calibri" panose="020F0502020204030204" pitchFamily="34" charset="0"/>
              </a:rPr>
              <a:t>QB 6: </a:t>
            </a:r>
            <a:r>
              <a:rPr lang="de-DE" altLang="de-DE" b="1" dirty="0" smtClean="0">
                <a:solidFill>
                  <a:srgbClr val="FAA000"/>
                </a:solidFill>
                <a:latin typeface="Calibri" panose="020F0502020204030204" pitchFamily="34" charset="0"/>
              </a:rPr>
              <a:t>Kooperation und Beteiligung</a:t>
            </a:r>
            <a:endParaRPr lang="de-DE" altLang="de-DE" b="1" dirty="0">
              <a:solidFill>
                <a:srgbClr val="FAA000"/>
              </a:solidFill>
              <a:latin typeface="Calibri" panose="020F0502020204030204" pitchFamily="34" charset="0"/>
            </a:endParaRPr>
          </a:p>
        </p:txBody>
      </p:sp>
      <p:sp>
        <p:nvSpPr>
          <p:cNvPr id="16" name="Textfeld 2"/>
          <p:cNvSpPr txBox="1">
            <a:spLocks noChangeArrowheads="1"/>
          </p:cNvSpPr>
          <p:nvPr/>
        </p:nvSpPr>
        <p:spPr bwMode="auto">
          <a:xfrm>
            <a:off x="420953" y="3691429"/>
            <a:ext cx="5026892" cy="39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dirty="0" smtClean="0">
                <a:latin typeface="Calibri" panose="020F0502020204030204" pitchFamily="34" charset="0"/>
              </a:rPr>
              <a:t>Handlungsebene der Schule:</a:t>
            </a:r>
            <a:endParaRPr lang="de-DE" altLang="de-DE" dirty="0">
              <a:solidFill>
                <a:srgbClr val="FAA000"/>
              </a:solidFill>
              <a:latin typeface="Calibri" panose="020F0502020204030204" pitchFamily="34" charset="0"/>
            </a:endParaRPr>
          </a:p>
        </p:txBody>
      </p:sp>
      <p:sp>
        <p:nvSpPr>
          <p:cNvPr id="17" name="Textfeld 2"/>
          <p:cNvSpPr txBox="1">
            <a:spLocks noChangeArrowheads="1"/>
          </p:cNvSpPr>
          <p:nvPr/>
        </p:nvSpPr>
        <p:spPr bwMode="auto">
          <a:xfrm>
            <a:off x="382741" y="2798969"/>
            <a:ext cx="4405283" cy="6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dirty="0" smtClean="0">
                <a:latin typeface="Calibri" panose="020F0502020204030204" pitchFamily="34" charset="0"/>
              </a:rPr>
              <a:t>Handlungsebene des Unterrichts:</a:t>
            </a:r>
          </a:p>
          <a:p>
            <a:pPr>
              <a:lnSpc>
                <a:spcPct val="80000"/>
              </a:lnSpc>
            </a:pPr>
            <a:r>
              <a:rPr lang="de-DE" altLang="de-DE" b="1" dirty="0" smtClean="0">
                <a:solidFill>
                  <a:srgbClr val="FA6400"/>
                </a:solidFill>
                <a:latin typeface="Calibri" panose="020F0502020204030204" pitchFamily="34" charset="0"/>
              </a:rPr>
              <a:t>QB </a:t>
            </a:r>
            <a:r>
              <a:rPr lang="de-DE" altLang="de-DE" b="1" dirty="0">
                <a:solidFill>
                  <a:srgbClr val="FA6400"/>
                </a:solidFill>
                <a:latin typeface="Calibri" panose="020F0502020204030204" pitchFamily="34" charset="0"/>
              </a:rPr>
              <a:t>2: Lehren und </a:t>
            </a:r>
            <a:r>
              <a:rPr lang="de-DE" altLang="de-DE" b="1" dirty="0" smtClean="0">
                <a:solidFill>
                  <a:srgbClr val="FA6400"/>
                </a:solidFill>
                <a:latin typeface="Calibri" panose="020F0502020204030204" pitchFamily="34" charset="0"/>
              </a:rPr>
              <a:t>Lernen</a:t>
            </a:r>
            <a:endParaRPr lang="de-DE" altLang="de-DE" b="1" dirty="0">
              <a:solidFill>
                <a:srgbClr val="FA6400"/>
              </a:solidFill>
              <a:latin typeface="Calibri" panose="020F0502020204030204" pitchFamily="34" charset="0"/>
            </a:endParaRPr>
          </a:p>
        </p:txBody>
      </p:sp>
      <p:sp>
        <p:nvSpPr>
          <p:cNvPr id="18" name="Textfeld 2"/>
          <p:cNvSpPr txBox="1">
            <a:spLocks noChangeArrowheads="1"/>
          </p:cNvSpPr>
          <p:nvPr/>
        </p:nvSpPr>
        <p:spPr bwMode="auto">
          <a:xfrm>
            <a:off x="398173" y="1999356"/>
            <a:ext cx="5240279"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dirty="0" smtClean="0">
                <a:latin typeface="Calibri" panose="020F0502020204030204" pitchFamily="34" charset="0"/>
              </a:rPr>
              <a:t>Ziele von Schule: </a:t>
            </a:r>
            <a:endParaRPr lang="de-DE" altLang="de-DE" dirty="0">
              <a:latin typeface="Calibri" panose="020F0502020204030204" pitchFamily="34" charset="0"/>
            </a:endParaRPr>
          </a:p>
          <a:p>
            <a:pPr>
              <a:lnSpc>
                <a:spcPct val="80000"/>
              </a:lnSpc>
            </a:pPr>
            <a:r>
              <a:rPr lang="de-DE" altLang="de-DE" b="1" dirty="0" smtClean="0">
                <a:solidFill>
                  <a:srgbClr val="A50021"/>
                </a:solidFill>
                <a:latin typeface="Calibri" panose="020F0502020204030204" pitchFamily="34" charset="0"/>
              </a:rPr>
              <a:t>QB </a:t>
            </a:r>
            <a:r>
              <a:rPr lang="de-DE" altLang="de-DE" b="1" dirty="0">
                <a:solidFill>
                  <a:srgbClr val="A50021"/>
                </a:solidFill>
                <a:latin typeface="Calibri" panose="020F0502020204030204" pitchFamily="34" charset="0"/>
              </a:rPr>
              <a:t>1: Ergebnisse und </a:t>
            </a:r>
            <a:r>
              <a:rPr lang="de-DE" altLang="de-DE" b="1" dirty="0" smtClean="0">
                <a:solidFill>
                  <a:srgbClr val="A50021"/>
                </a:solidFill>
                <a:latin typeface="Calibri" panose="020F0502020204030204" pitchFamily="34" charset="0"/>
              </a:rPr>
              <a:t>Wirkungen</a:t>
            </a:r>
            <a:endParaRPr lang="de-DE" altLang="de-DE" b="1" dirty="0">
              <a:solidFill>
                <a:srgbClr val="A50021"/>
              </a:solidFill>
              <a:latin typeface="Calibri" panose="020F0502020204030204" pitchFamily="34" charset="0"/>
            </a:endParaRPr>
          </a:p>
        </p:txBody>
      </p:sp>
      <p:pic>
        <p:nvPicPr>
          <p:cNvPr id="14" name="Picture 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222375"/>
            <a:ext cx="3589337" cy="508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AutoShape 9"/>
          <p:cNvSpPr>
            <a:spLocks noChangeArrowheads="1"/>
          </p:cNvSpPr>
          <p:nvPr/>
        </p:nvSpPr>
        <p:spPr bwMode="auto">
          <a:xfrm rot="19260000">
            <a:off x="4530358" y="1989759"/>
            <a:ext cx="633576" cy="125658"/>
          </a:xfrm>
          <a:prstGeom prst="rightArrow">
            <a:avLst>
              <a:gd name="adj1" fmla="val 50000"/>
              <a:gd name="adj2" fmla="val 79902"/>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0" name="AutoShape 9"/>
          <p:cNvSpPr>
            <a:spLocks noChangeArrowheads="1"/>
          </p:cNvSpPr>
          <p:nvPr/>
        </p:nvSpPr>
        <p:spPr bwMode="auto">
          <a:xfrm rot="19260000">
            <a:off x="4584240" y="2965370"/>
            <a:ext cx="633576" cy="125658"/>
          </a:xfrm>
          <a:prstGeom prst="rightArrow">
            <a:avLst>
              <a:gd name="adj1" fmla="val 50000"/>
              <a:gd name="adj2" fmla="val 79902"/>
            </a:avLst>
          </a:prstGeom>
          <a:solidFill>
            <a:srgbClr val="FA8203"/>
          </a:solidFill>
          <a:ln w="9525">
            <a:solidFill>
              <a:schemeClr val="tx1"/>
            </a:solidFill>
            <a:miter lim="800000"/>
            <a:headEnd/>
            <a:tailEnd/>
          </a:ln>
          <a:effectLst/>
          <a:extLst/>
        </p:spPr>
        <p:txBody>
          <a:bodyPr wrap="none" anchor="ctr"/>
          <a:lstStyle/>
          <a:p>
            <a:endParaRPr lang="de-DE"/>
          </a:p>
        </p:txBody>
      </p:sp>
      <p:sp>
        <p:nvSpPr>
          <p:cNvPr id="21" name="AutoShape 9"/>
          <p:cNvSpPr>
            <a:spLocks noChangeArrowheads="1"/>
          </p:cNvSpPr>
          <p:nvPr/>
        </p:nvSpPr>
        <p:spPr bwMode="auto">
          <a:xfrm rot="19260000">
            <a:off x="4575186" y="4141506"/>
            <a:ext cx="633576" cy="125658"/>
          </a:xfrm>
          <a:prstGeom prst="rightArrow">
            <a:avLst>
              <a:gd name="adj1" fmla="val 50000"/>
              <a:gd name="adj2" fmla="val 79902"/>
            </a:avLst>
          </a:prstGeom>
          <a:solidFill>
            <a:srgbClr val="FAA000"/>
          </a:solidFill>
          <a:ln w="9525">
            <a:solidFill>
              <a:schemeClr val="tx1"/>
            </a:solidFill>
            <a:miter lim="800000"/>
            <a:headEnd/>
            <a:tailEnd/>
          </a:ln>
          <a:effectLst/>
          <a:extLst/>
        </p:spPr>
        <p:txBody>
          <a:bodyPr wrap="none" anchor="ctr"/>
          <a:lstStyle/>
          <a:p>
            <a:endParaRPr lang="de-DE"/>
          </a:p>
        </p:txBody>
      </p:sp>
      <p:sp>
        <p:nvSpPr>
          <p:cNvPr id="22"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23"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5" grpId="0"/>
      <p:bldP spid="16" grpId="0"/>
      <p:bldP spid="17" grpId="0"/>
      <p:bldP spid="18" grpId="0"/>
      <p:bldP spid="19" grpId="0" animBg="1"/>
      <p:bldP spid="20" grpId="0" animBg="1"/>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F083E11-F8BE-4D6C-8ECC-12B80016089B}" type="slidenum">
              <a:rPr lang="de-DE" altLang="de-DE" sz="1200"/>
              <a:pPr/>
              <a:t>20</a:t>
            </a:fld>
            <a:endParaRPr lang="de-DE" altLang="de-DE" sz="1200"/>
          </a:p>
        </p:txBody>
      </p:sp>
      <p:sp>
        <p:nvSpPr>
          <p:cNvPr id="22531"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FA6612E0-D6C1-4054-A7FC-06BE3898200A}" type="slidenum">
              <a:rPr lang="de-DE" altLang="de-DE" sz="1200"/>
              <a:pPr algn="r"/>
              <a:t>20</a:t>
            </a:fld>
            <a:endParaRPr lang="de-DE" altLang="de-DE" sz="1200"/>
          </a:p>
        </p:txBody>
      </p:sp>
      <p:sp>
        <p:nvSpPr>
          <p:cNvPr id="670723" name="Textfeld 2"/>
          <p:cNvSpPr txBox="1">
            <a:spLocks noChangeArrowheads="1"/>
          </p:cNvSpPr>
          <p:nvPr/>
        </p:nvSpPr>
        <p:spPr bwMode="auto">
          <a:xfrm>
            <a:off x="323850" y="1341438"/>
            <a:ext cx="8424863" cy="39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b="1" dirty="0" smtClean="0">
                <a:latin typeface="Calibri" panose="020F0502020204030204" pitchFamily="34" charset="0"/>
              </a:rPr>
              <a:t>Umfassendes Verständnis von </a:t>
            </a:r>
            <a:r>
              <a:rPr lang="de-DE" altLang="de-DE" b="1" dirty="0" smtClean="0">
                <a:solidFill>
                  <a:srgbClr val="C00000"/>
                </a:solidFill>
                <a:latin typeface="Calibri" panose="020F0502020204030204" pitchFamily="34" charset="0"/>
              </a:rPr>
              <a:t>Lehrerprofessionalität</a:t>
            </a:r>
            <a:endParaRPr lang="de-DE" altLang="de-DE" sz="1000" b="1" dirty="0">
              <a:solidFill>
                <a:srgbClr val="C00000"/>
              </a:solidFill>
              <a:latin typeface="Calibri" panose="020F0502020204030204" pitchFamily="34" charset="0"/>
            </a:endParaRPr>
          </a:p>
        </p:txBody>
      </p:sp>
      <p:sp>
        <p:nvSpPr>
          <p:cNvPr id="670735" name="Rectangle 15"/>
          <p:cNvSpPr>
            <a:spLocks noChangeArrowheads="1"/>
          </p:cNvSpPr>
          <p:nvPr/>
        </p:nvSpPr>
        <p:spPr bwMode="auto">
          <a:xfrm>
            <a:off x="366713" y="2831315"/>
            <a:ext cx="8669784" cy="172970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r>
              <a:rPr lang="de-DE" altLang="de-DE" sz="2000" dirty="0" smtClean="0">
                <a:solidFill>
                  <a:srgbClr val="FF0000"/>
                </a:solidFill>
                <a:latin typeface="Calibri" panose="020F0502020204030204" pitchFamily="34" charset="0"/>
              </a:rPr>
              <a:t>            </a:t>
            </a:r>
            <a:r>
              <a:rPr lang="de-DE" altLang="de-DE" sz="2000" dirty="0" smtClean="0">
                <a:solidFill>
                  <a:srgbClr val="C00000"/>
                </a:solidFill>
                <a:latin typeface="Calibri" panose="020F0502020204030204" pitchFamily="34" charset="0"/>
              </a:rPr>
              <a:t>Professionelle Lehrkräfte </a:t>
            </a:r>
            <a:r>
              <a:rPr lang="de-DE" altLang="de-DE" sz="2000" dirty="0" smtClean="0">
                <a:latin typeface="Calibri" panose="020F0502020204030204" pitchFamily="34" charset="0"/>
              </a:rPr>
              <a:t>gestalten</a:t>
            </a:r>
            <a:r>
              <a:rPr lang="de-DE" altLang="de-DE" sz="2000" dirty="0" smtClean="0">
                <a:solidFill>
                  <a:srgbClr val="FF0000"/>
                </a:solidFill>
                <a:latin typeface="Calibri" panose="020F0502020204030204" pitchFamily="34" charset="0"/>
              </a:rPr>
              <a:t> </a:t>
            </a:r>
            <a:r>
              <a:rPr lang="de-DE" altLang="de-DE" sz="2000" dirty="0" smtClean="0">
                <a:latin typeface="Calibri" panose="020F0502020204030204" pitchFamily="34" charset="0"/>
              </a:rPr>
              <a:t>insbesondere </a:t>
            </a:r>
            <a:r>
              <a:rPr lang="de-DE" altLang="de-DE" sz="2000" b="1" dirty="0">
                <a:latin typeface="Calibri" panose="020F0502020204030204" pitchFamily="34" charset="0"/>
              </a:rPr>
              <a:t>guten </a:t>
            </a:r>
            <a:r>
              <a:rPr lang="de-DE" altLang="de-DE" sz="2000" b="1" dirty="0" smtClean="0">
                <a:latin typeface="Calibri" panose="020F0502020204030204" pitchFamily="34" charset="0"/>
              </a:rPr>
              <a:t>Unterricht </a:t>
            </a:r>
          </a:p>
          <a:p>
            <a:pPr eaLnBrk="1" hangingPunct="1">
              <a:spcBef>
                <a:spcPct val="20000"/>
              </a:spcBef>
            </a:pPr>
            <a:r>
              <a:rPr lang="de-DE" altLang="de-DE" sz="2000" dirty="0" smtClean="0">
                <a:latin typeface="Calibri" panose="020F0502020204030204" pitchFamily="34" charset="0"/>
              </a:rPr>
              <a:t>- nach gesicherten Erkenntnissen über</a:t>
            </a:r>
            <a:r>
              <a:rPr lang="de-DE" altLang="de-DE" sz="2000" dirty="0">
                <a:latin typeface="Calibri" panose="020F0502020204030204" pitchFamily="34" charset="0"/>
              </a:rPr>
              <a:t> </a:t>
            </a:r>
            <a:r>
              <a:rPr lang="de-DE" altLang="de-DE" sz="2000" dirty="0" smtClean="0">
                <a:latin typeface="Calibri" panose="020F0502020204030204" pitchFamily="34" charset="0"/>
              </a:rPr>
              <a:t>das </a:t>
            </a:r>
            <a:r>
              <a:rPr lang="de-DE" altLang="de-DE" b="1" dirty="0">
                <a:solidFill>
                  <a:srgbClr val="FAA000"/>
                </a:solidFill>
                <a:latin typeface="Calibri" panose="020F0502020204030204" pitchFamily="34" charset="0"/>
              </a:rPr>
              <a:t>Lehren und </a:t>
            </a:r>
            <a:r>
              <a:rPr lang="de-DE" altLang="de-DE" b="1" dirty="0" smtClean="0">
                <a:solidFill>
                  <a:srgbClr val="FAA000"/>
                </a:solidFill>
                <a:latin typeface="Calibri" panose="020F0502020204030204" pitchFamily="34" charset="0"/>
              </a:rPr>
              <a:t>Lernen,</a:t>
            </a:r>
            <a:endParaRPr lang="de-DE" altLang="de-DE" b="1" dirty="0">
              <a:solidFill>
                <a:srgbClr val="FAA000"/>
              </a:solidFill>
              <a:latin typeface="Calibri" panose="020F0502020204030204" pitchFamily="34" charset="0"/>
            </a:endParaRPr>
          </a:p>
          <a:p>
            <a:pPr eaLnBrk="1" hangingPunct="1">
              <a:spcBef>
                <a:spcPct val="20000"/>
              </a:spcBef>
            </a:pPr>
            <a:r>
              <a:rPr lang="de-DE" altLang="de-DE" sz="2000" dirty="0" smtClean="0">
                <a:latin typeface="Calibri" panose="020F0502020204030204" pitchFamily="34" charset="0"/>
              </a:rPr>
              <a:t>- zielgerichtet auf die erwarteten </a:t>
            </a:r>
            <a:r>
              <a:rPr lang="de-DE" altLang="de-DE" b="1" dirty="0" smtClean="0">
                <a:solidFill>
                  <a:srgbClr val="FAA000"/>
                </a:solidFill>
                <a:latin typeface="Calibri" panose="020F0502020204030204" pitchFamily="34" charset="0"/>
              </a:rPr>
              <a:t>Ergebnisse </a:t>
            </a:r>
            <a:r>
              <a:rPr lang="de-DE" altLang="de-DE" b="1" dirty="0">
                <a:solidFill>
                  <a:srgbClr val="FAA000"/>
                </a:solidFill>
                <a:latin typeface="Calibri" panose="020F0502020204030204" pitchFamily="34" charset="0"/>
              </a:rPr>
              <a:t>und </a:t>
            </a:r>
            <a:r>
              <a:rPr lang="de-DE" altLang="de-DE" b="1" dirty="0" smtClean="0">
                <a:solidFill>
                  <a:srgbClr val="FAA000"/>
                </a:solidFill>
                <a:latin typeface="Calibri" panose="020F0502020204030204" pitchFamily="34" charset="0"/>
              </a:rPr>
              <a:t>Wirkungen, </a:t>
            </a:r>
            <a:endParaRPr lang="de-DE" altLang="de-DE" b="1" dirty="0">
              <a:solidFill>
                <a:srgbClr val="FAA000"/>
              </a:solidFill>
              <a:latin typeface="Calibri" panose="020F0502020204030204" pitchFamily="34" charset="0"/>
            </a:endParaRPr>
          </a:p>
          <a:p>
            <a:pPr eaLnBrk="1" hangingPunct="1">
              <a:spcBef>
                <a:spcPct val="20000"/>
              </a:spcBef>
            </a:pPr>
            <a:r>
              <a:rPr lang="de-DE" altLang="de-DE" sz="2000" dirty="0" smtClean="0">
                <a:latin typeface="Calibri" panose="020F0502020204030204" pitchFamily="34" charset="0"/>
              </a:rPr>
              <a:t>- auf </a:t>
            </a:r>
            <a:r>
              <a:rPr lang="de-DE" altLang="de-DE" sz="2000" dirty="0">
                <a:latin typeface="Calibri" panose="020F0502020204030204" pitchFamily="34" charset="0"/>
              </a:rPr>
              <a:t>der Grundlage </a:t>
            </a:r>
            <a:r>
              <a:rPr lang="de-DE" altLang="de-DE" sz="2000" dirty="0" smtClean="0">
                <a:latin typeface="Calibri" panose="020F0502020204030204" pitchFamily="34" charset="0"/>
              </a:rPr>
              <a:t>abgestimmter</a:t>
            </a:r>
            <a:r>
              <a:rPr lang="de-DE" altLang="de-DE" sz="2000" dirty="0" smtClean="0">
                <a:solidFill>
                  <a:srgbClr val="C00000"/>
                </a:solidFill>
                <a:latin typeface="Calibri" panose="020F0502020204030204" pitchFamily="34" charset="0"/>
              </a:rPr>
              <a:t> </a:t>
            </a:r>
            <a:r>
              <a:rPr lang="de-DE" altLang="de-DE" b="1" dirty="0" smtClean="0">
                <a:solidFill>
                  <a:srgbClr val="FAA000"/>
                </a:solidFill>
                <a:latin typeface="Calibri" panose="020F0502020204030204" pitchFamily="34" charset="0"/>
              </a:rPr>
              <a:t>Bildungsangebote und Anforderungen.</a:t>
            </a:r>
          </a:p>
        </p:txBody>
      </p:sp>
      <p:sp>
        <p:nvSpPr>
          <p:cNvPr id="14" name="AutoShape 9"/>
          <p:cNvSpPr>
            <a:spLocks noChangeAspect="1" noChangeArrowheads="1"/>
          </p:cNvSpPr>
          <p:nvPr/>
        </p:nvSpPr>
        <p:spPr bwMode="auto">
          <a:xfrm>
            <a:off x="565150" y="2907278"/>
            <a:ext cx="406400" cy="233363"/>
          </a:xfrm>
          <a:prstGeom prst="rightArrow">
            <a:avLst>
              <a:gd name="adj1" fmla="val 50000"/>
              <a:gd name="adj2" fmla="val 4353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15" name="AutoShape 9"/>
          <p:cNvSpPr>
            <a:spLocks noChangeAspect="1" noChangeArrowheads="1"/>
          </p:cNvSpPr>
          <p:nvPr/>
        </p:nvSpPr>
        <p:spPr bwMode="auto">
          <a:xfrm>
            <a:off x="609220" y="4907872"/>
            <a:ext cx="406400" cy="233363"/>
          </a:xfrm>
          <a:prstGeom prst="rightArrow">
            <a:avLst>
              <a:gd name="adj1" fmla="val 50000"/>
              <a:gd name="adj2" fmla="val 4353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2" name="Rechteck 1"/>
          <p:cNvSpPr/>
          <p:nvPr/>
        </p:nvSpPr>
        <p:spPr>
          <a:xfrm>
            <a:off x="323849" y="1736611"/>
            <a:ext cx="8424863" cy="837152"/>
          </a:xfrm>
          <a:prstGeom prst="rect">
            <a:avLst/>
          </a:prstGeom>
        </p:spPr>
        <p:txBody>
          <a:bodyPr wrap="square">
            <a:spAutoFit/>
          </a:bodyPr>
          <a:lstStyle/>
          <a:p>
            <a:pPr eaLnBrk="1" hangingPunct="1">
              <a:spcBef>
                <a:spcPct val="20000"/>
              </a:spcBef>
            </a:pPr>
            <a:r>
              <a:rPr lang="de-DE" altLang="de-DE" sz="2200" dirty="0">
                <a:latin typeface="Calibri" panose="020F0502020204030204" pitchFamily="34" charset="0"/>
              </a:rPr>
              <a:t>„</a:t>
            </a:r>
            <a:r>
              <a:rPr lang="de-DE" altLang="de-DE" sz="2200" dirty="0">
                <a:solidFill>
                  <a:srgbClr val="C00000"/>
                </a:solidFill>
                <a:latin typeface="Calibri" panose="020F0502020204030204" pitchFamily="34" charset="0"/>
              </a:rPr>
              <a:t>Lehrerprofessionalität</a:t>
            </a:r>
            <a:r>
              <a:rPr lang="de-DE" altLang="de-DE" sz="2200" dirty="0">
                <a:solidFill>
                  <a:srgbClr val="FF0000"/>
                </a:solidFill>
                <a:latin typeface="Calibri" panose="020F0502020204030204" pitchFamily="34" charset="0"/>
              </a:rPr>
              <a:t> </a:t>
            </a:r>
            <a:r>
              <a:rPr lang="de-DE" altLang="de-DE" sz="2200" dirty="0">
                <a:latin typeface="Calibri" panose="020F0502020204030204" pitchFamily="34" charset="0"/>
              </a:rPr>
              <a:t>umfasst </a:t>
            </a:r>
          </a:p>
          <a:p>
            <a:pPr eaLnBrk="1" hangingPunct="1">
              <a:spcBef>
                <a:spcPct val="20000"/>
              </a:spcBef>
            </a:pPr>
            <a:r>
              <a:rPr lang="de-DE" altLang="de-DE" sz="2200" dirty="0">
                <a:latin typeface="Calibri" panose="020F0502020204030204" pitchFamily="34" charset="0"/>
              </a:rPr>
              <a:t>neben dem Unterricht die Mitgestaltung in allen Bereichen von Schule.“</a:t>
            </a:r>
          </a:p>
        </p:txBody>
      </p:sp>
      <p:sp>
        <p:nvSpPr>
          <p:cNvPr id="3" name="Rechteck 2"/>
          <p:cNvSpPr/>
          <p:nvPr/>
        </p:nvSpPr>
        <p:spPr>
          <a:xfrm>
            <a:off x="467544" y="4818571"/>
            <a:ext cx="8208912" cy="1202893"/>
          </a:xfrm>
          <a:prstGeom prst="rect">
            <a:avLst/>
          </a:prstGeom>
        </p:spPr>
        <p:txBody>
          <a:bodyPr wrap="square">
            <a:spAutoFit/>
          </a:bodyPr>
          <a:lstStyle/>
          <a:p>
            <a:pPr eaLnBrk="1" hangingPunct="1"/>
            <a:r>
              <a:rPr lang="de-DE" altLang="de-DE" dirty="0">
                <a:solidFill>
                  <a:srgbClr val="FF0000"/>
                </a:solidFill>
                <a:latin typeface="Calibri" panose="020F0502020204030204" pitchFamily="34" charset="0"/>
              </a:rPr>
              <a:t> </a:t>
            </a:r>
            <a:r>
              <a:rPr lang="de-DE" altLang="de-DE" dirty="0" smtClean="0">
                <a:solidFill>
                  <a:srgbClr val="FF0000"/>
                </a:solidFill>
                <a:latin typeface="Calibri" panose="020F0502020204030204" pitchFamily="34" charset="0"/>
              </a:rPr>
              <a:t>         </a:t>
            </a:r>
            <a:r>
              <a:rPr lang="de-DE" altLang="de-DE" sz="2000" dirty="0" smtClean="0">
                <a:solidFill>
                  <a:srgbClr val="C00000"/>
                </a:solidFill>
                <a:latin typeface="Calibri" panose="020F0502020204030204" pitchFamily="34" charset="0"/>
              </a:rPr>
              <a:t>Professionelle </a:t>
            </a:r>
            <a:r>
              <a:rPr lang="de-DE" altLang="de-DE" sz="2000" dirty="0">
                <a:solidFill>
                  <a:srgbClr val="C00000"/>
                </a:solidFill>
                <a:latin typeface="Calibri" panose="020F0502020204030204" pitchFamily="34" charset="0"/>
              </a:rPr>
              <a:t>Lehrkräfte </a:t>
            </a:r>
            <a:r>
              <a:rPr lang="de-DE" altLang="de-DE" sz="2000" dirty="0">
                <a:latin typeface="Calibri" panose="020F0502020204030204" pitchFamily="34" charset="0"/>
              </a:rPr>
              <a:t>zeichnen sich durch</a:t>
            </a:r>
          </a:p>
          <a:p>
            <a:pPr eaLnBrk="1" hangingPunct="1">
              <a:spcBef>
                <a:spcPts val="480"/>
              </a:spcBef>
            </a:pPr>
            <a:r>
              <a:rPr lang="de-DE" altLang="de-DE" sz="2000" dirty="0">
                <a:latin typeface="Calibri" panose="020F0502020204030204" pitchFamily="34" charset="0"/>
              </a:rPr>
              <a:t>- </a:t>
            </a:r>
            <a:r>
              <a:rPr lang="de-DE" altLang="de-DE" sz="2000" b="1" dirty="0" smtClean="0">
                <a:solidFill>
                  <a:srgbClr val="FAA000"/>
                </a:solidFill>
                <a:latin typeface="Calibri" panose="020F0502020204030204" pitchFamily="34" charset="0"/>
              </a:rPr>
              <a:t>Kooperation</a:t>
            </a:r>
            <a:r>
              <a:rPr lang="de-DE" altLang="de-DE" sz="2000" dirty="0" smtClean="0">
                <a:latin typeface="Calibri" panose="020F0502020204030204" pitchFamily="34" charset="0"/>
              </a:rPr>
              <a:t> </a:t>
            </a:r>
            <a:r>
              <a:rPr lang="de-DE" altLang="de-DE" sz="2000" b="1" dirty="0">
                <a:solidFill>
                  <a:srgbClr val="FAA000"/>
                </a:solidFill>
                <a:latin typeface="Calibri" panose="020F0502020204030204" pitchFamily="34" charset="0"/>
              </a:rPr>
              <a:t>im Kollegium, Kooperation nach außen </a:t>
            </a:r>
            <a:r>
              <a:rPr lang="de-DE" altLang="de-DE" sz="2000" dirty="0">
                <a:latin typeface="Calibri" panose="020F0502020204030204" pitchFamily="34" charset="0"/>
              </a:rPr>
              <a:t>und </a:t>
            </a:r>
            <a:r>
              <a:rPr lang="de-DE" altLang="de-DE" sz="2000" b="1" dirty="0" smtClean="0">
                <a:solidFill>
                  <a:srgbClr val="FAA000"/>
                </a:solidFill>
                <a:latin typeface="Calibri" panose="020F0502020204030204" pitchFamily="34" charset="0"/>
              </a:rPr>
              <a:t>Beteiligung </a:t>
            </a:r>
            <a:r>
              <a:rPr lang="de-DE" altLang="de-DE" sz="2000" dirty="0" smtClean="0">
                <a:latin typeface="Calibri" panose="020F0502020204030204" pitchFamily="34" charset="0"/>
              </a:rPr>
              <a:t>sowie </a:t>
            </a:r>
            <a:endParaRPr lang="de-DE" altLang="de-DE" sz="2000" dirty="0">
              <a:latin typeface="Calibri" panose="020F0502020204030204" pitchFamily="34" charset="0"/>
            </a:endParaRPr>
          </a:p>
          <a:p>
            <a:pPr eaLnBrk="1" hangingPunct="1"/>
            <a:r>
              <a:rPr lang="de-DE" altLang="de-DE" dirty="0" smtClean="0">
                <a:latin typeface="Calibri" panose="020F0502020204030204" pitchFamily="34" charset="0"/>
              </a:rPr>
              <a:t>-</a:t>
            </a:r>
            <a:r>
              <a:rPr lang="de-DE" altLang="de-DE" b="1" dirty="0" smtClean="0">
                <a:solidFill>
                  <a:srgbClr val="FAA000"/>
                </a:solidFill>
                <a:latin typeface="Calibri" panose="020F0502020204030204" pitchFamily="34" charset="0"/>
              </a:rPr>
              <a:t> </a:t>
            </a:r>
            <a:r>
              <a:rPr lang="de-DE" altLang="de-DE" sz="2000" b="1" dirty="0" smtClean="0">
                <a:solidFill>
                  <a:srgbClr val="FAA000"/>
                </a:solidFill>
                <a:latin typeface="Calibri" panose="020F0502020204030204" pitchFamily="34" charset="0"/>
              </a:rPr>
              <a:t>Mitverantwortung</a:t>
            </a:r>
            <a:r>
              <a:rPr lang="de-DE" altLang="de-DE" dirty="0" smtClean="0">
                <a:latin typeface="Calibri" panose="020F0502020204030204" pitchFamily="34" charset="0"/>
              </a:rPr>
              <a:t> </a:t>
            </a:r>
            <a:r>
              <a:rPr lang="de-DE" altLang="de-DE" sz="2000" dirty="0">
                <a:latin typeface="Calibri" panose="020F0502020204030204" pitchFamily="34" charset="0"/>
              </a:rPr>
              <a:t>für die </a:t>
            </a:r>
            <a:r>
              <a:rPr lang="de-DE" altLang="de-DE" b="1" dirty="0">
                <a:solidFill>
                  <a:srgbClr val="FAA000"/>
                </a:solidFill>
                <a:latin typeface="Calibri" panose="020F0502020204030204" pitchFamily="34" charset="0"/>
              </a:rPr>
              <a:t>Schulentwicklung </a:t>
            </a:r>
            <a:r>
              <a:rPr lang="de-DE" altLang="de-DE" sz="2000" dirty="0">
                <a:latin typeface="Calibri" panose="020F0502020204030204" pitchFamily="34" charset="0"/>
              </a:rPr>
              <a:t>aus.</a:t>
            </a:r>
            <a:endParaRPr lang="de-DE" sz="2000" dirty="0"/>
          </a:p>
        </p:txBody>
      </p:sp>
      <p:sp>
        <p:nvSpPr>
          <p:cNvPr id="12"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3"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707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707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p:bldP spid="670735" grpId="0"/>
      <p:bldP spid="14" grpId="0" animBg="1"/>
      <p:bldP spid="15" grpId="0" animBg="1"/>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5BC9381-4B4D-4FD2-AB72-9D5ECC0E66FD}" type="slidenum">
              <a:rPr lang="de-DE" altLang="de-DE" sz="1200"/>
              <a:pPr/>
              <a:t>21</a:t>
            </a:fld>
            <a:endParaRPr lang="de-DE" altLang="de-DE" sz="1200"/>
          </a:p>
        </p:txBody>
      </p:sp>
      <p:sp>
        <p:nvSpPr>
          <p:cNvPr id="25603"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5C92B52E-E068-4696-A940-567F378C2C34}" type="slidenum">
              <a:rPr lang="de-DE" altLang="de-DE" sz="1200"/>
              <a:pPr algn="r"/>
              <a:t>21</a:t>
            </a:fld>
            <a:endParaRPr lang="de-DE" altLang="de-DE" sz="1200"/>
          </a:p>
        </p:txBody>
      </p:sp>
      <p:sp>
        <p:nvSpPr>
          <p:cNvPr id="666627" name="Textfeld 2"/>
          <p:cNvSpPr txBox="1">
            <a:spLocks noChangeArrowheads="1"/>
          </p:cNvSpPr>
          <p:nvPr/>
        </p:nvSpPr>
        <p:spPr bwMode="auto">
          <a:xfrm>
            <a:off x="323601" y="1311245"/>
            <a:ext cx="8424863" cy="39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b="1" dirty="0" smtClean="0">
                <a:latin typeface="Calibri" panose="020F0502020204030204" pitchFamily="34" charset="0"/>
              </a:rPr>
              <a:t>Betonung der </a:t>
            </a:r>
            <a:r>
              <a:rPr lang="de-DE" altLang="de-DE" b="1" dirty="0" smtClean="0">
                <a:solidFill>
                  <a:srgbClr val="C00000"/>
                </a:solidFill>
                <a:latin typeface="Calibri" panose="020F0502020204030204" pitchFamily="34" charset="0"/>
              </a:rPr>
              <a:t>gemeinsamen Verantwortung</a:t>
            </a:r>
            <a:endParaRPr lang="de-DE" altLang="de-DE" sz="2000" b="1" dirty="0">
              <a:solidFill>
                <a:srgbClr val="C00000"/>
              </a:solidFill>
              <a:latin typeface="Calibri" panose="020F0502020204030204" pitchFamily="34" charset="0"/>
            </a:endParaRPr>
          </a:p>
        </p:txBody>
      </p:sp>
      <p:sp>
        <p:nvSpPr>
          <p:cNvPr id="666635" name="Rectangle 11"/>
          <p:cNvSpPr>
            <a:spLocks noChangeArrowheads="1"/>
          </p:cNvSpPr>
          <p:nvPr/>
        </p:nvSpPr>
        <p:spPr bwMode="auto">
          <a:xfrm>
            <a:off x="370070" y="1772816"/>
            <a:ext cx="8332867" cy="4539704"/>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b="1" dirty="0" smtClean="0">
                <a:solidFill>
                  <a:srgbClr val="FAA000"/>
                </a:solidFill>
                <a:latin typeface="Calibri" panose="020F0502020204030204" pitchFamily="34" charset="0"/>
              </a:rPr>
              <a:t>QB 3: Leitung und Organisation</a:t>
            </a:r>
          </a:p>
          <a:p>
            <a:pPr eaLnBrk="1" hangingPunct="1">
              <a:spcBef>
                <a:spcPts val="600"/>
              </a:spcBef>
            </a:pPr>
            <a:r>
              <a:rPr lang="de-DE" altLang="de-DE" dirty="0" smtClean="0">
                <a:solidFill>
                  <a:srgbClr val="FAA000"/>
                </a:solidFill>
                <a:latin typeface="Calibri" panose="020F0502020204030204" pitchFamily="34" charset="0"/>
              </a:rPr>
              <a:t>3.1   </a:t>
            </a:r>
            <a:r>
              <a:rPr lang="de-DE" altLang="de-DE" b="1" dirty="0" smtClean="0">
                <a:solidFill>
                  <a:srgbClr val="FAA000"/>
                </a:solidFill>
                <a:latin typeface="Calibri" panose="020F0502020204030204" pitchFamily="34" charset="0"/>
              </a:rPr>
              <a:t>Leitungsverantwortung</a:t>
            </a:r>
          </a:p>
          <a:p>
            <a:pPr eaLnBrk="1" hangingPunct="1"/>
            <a:r>
              <a:rPr lang="de-DE" altLang="de-DE" sz="2000" dirty="0" smtClean="0">
                <a:latin typeface="Calibri" panose="020F0502020204030204" pitchFamily="34" charset="0"/>
              </a:rPr>
              <a:t>3.1.2 „Die Schulleitung initiiert, steuert und unterstützt als gemeinsame Aufgabe aller Beteiligten eine zielbezogene Qualitätsentwicklung...“</a:t>
            </a:r>
          </a:p>
          <a:p>
            <a:pPr eaLnBrk="1" hangingPunct="1">
              <a:spcBef>
                <a:spcPct val="50000"/>
              </a:spcBef>
            </a:pPr>
            <a:r>
              <a:rPr lang="de-DE" altLang="de-DE" dirty="0" smtClean="0">
                <a:solidFill>
                  <a:srgbClr val="FAA000"/>
                </a:solidFill>
                <a:latin typeface="Calibri" panose="020F0502020204030204" pitchFamily="34" charset="0"/>
              </a:rPr>
              <a:t>3.2   </a:t>
            </a:r>
            <a:r>
              <a:rPr lang="de-DE" altLang="de-DE" b="1" dirty="0">
                <a:solidFill>
                  <a:srgbClr val="FAA000"/>
                </a:solidFill>
                <a:latin typeface="Calibri" panose="020F0502020204030204" pitchFamily="34" charset="0"/>
              </a:rPr>
              <a:t>Mitverantwortung</a:t>
            </a:r>
          </a:p>
          <a:p>
            <a:pPr eaLnBrk="1" hangingPunct="1">
              <a:spcBef>
                <a:spcPts val="0"/>
              </a:spcBef>
            </a:pPr>
            <a:r>
              <a:rPr lang="de-DE" altLang="de-DE" sz="2000" dirty="0" smtClean="0">
                <a:latin typeface="Calibri" panose="020F0502020204030204" pitchFamily="34" charset="0"/>
              </a:rPr>
              <a:t>3.2.1 </a:t>
            </a:r>
            <a:r>
              <a:rPr lang="de-DE" altLang="de-DE" sz="2000" b="1" dirty="0" smtClean="0">
                <a:latin typeface="Calibri" panose="020F0502020204030204" pitchFamily="34" charset="0"/>
              </a:rPr>
              <a:t>Pädagogische Verantwortung</a:t>
            </a:r>
          </a:p>
          <a:p>
            <a:pPr eaLnBrk="1" hangingPunct="1">
              <a:spcBef>
                <a:spcPts val="0"/>
              </a:spcBef>
            </a:pPr>
            <a:r>
              <a:rPr lang="de-DE" altLang="de-DE" sz="2000" dirty="0" smtClean="0">
                <a:latin typeface="Calibri" panose="020F0502020204030204" pitchFamily="34" charset="0"/>
              </a:rPr>
              <a:t>„Die Lehrkräfte und das pädagogische Personal … wirken aktiv an einer Verbesserung der Lehrprozesse und ihrer Rahmenbedingungen mit.“</a:t>
            </a:r>
          </a:p>
          <a:p>
            <a:pPr eaLnBrk="1" hangingPunct="1">
              <a:spcBef>
                <a:spcPts val="0"/>
              </a:spcBef>
            </a:pPr>
            <a:r>
              <a:rPr lang="de-DE" altLang="de-DE" sz="2000" dirty="0" smtClean="0">
                <a:latin typeface="Calibri" panose="020F0502020204030204" pitchFamily="34" charset="0"/>
              </a:rPr>
              <a:t>3.2.2 </a:t>
            </a:r>
            <a:r>
              <a:rPr lang="de-DE" altLang="de-DE" sz="2000" b="1" dirty="0" smtClean="0">
                <a:latin typeface="Calibri" panose="020F0502020204030204" pitchFamily="34" charset="0"/>
              </a:rPr>
              <a:t>Zusammenwirken in den Gremien</a:t>
            </a:r>
          </a:p>
          <a:p>
            <a:pPr eaLnBrk="1" hangingPunct="1">
              <a:spcBef>
                <a:spcPts val="0"/>
              </a:spcBef>
            </a:pPr>
            <a:r>
              <a:rPr lang="de-DE" altLang="de-DE" sz="2000" dirty="0" smtClean="0">
                <a:latin typeface="Calibri" panose="020F0502020204030204" pitchFamily="34" charset="0"/>
              </a:rPr>
              <a:t>„Entsprechend ihrer Zuständigkeiten wirken die … Beteiligten in den … schulischen Gremien eigenverantwortlich, sachgerecht und zuverlässig … .</a:t>
            </a:r>
          </a:p>
          <a:p>
            <a:pPr eaLnBrk="1" hangingPunct="1">
              <a:spcBef>
                <a:spcPts val="0"/>
              </a:spcBef>
            </a:pPr>
            <a:r>
              <a:rPr lang="de-DE" altLang="de-DE" sz="2000" dirty="0" smtClean="0">
                <a:latin typeface="Calibri" panose="020F0502020204030204" pitchFamily="34" charset="0"/>
              </a:rPr>
              <a:t>3.2.3 </a:t>
            </a:r>
            <a:r>
              <a:rPr lang="de-DE" altLang="de-DE" sz="2000" b="1" dirty="0" smtClean="0">
                <a:latin typeface="Calibri" panose="020F0502020204030204" pitchFamily="34" charset="0"/>
              </a:rPr>
              <a:t>Mitwirkung der Vertretungen und Beauftragten</a:t>
            </a:r>
          </a:p>
          <a:p>
            <a:pPr eaLnBrk="1" hangingPunct="1">
              <a:spcBef>
                <a:spcPts val="0"/>
              </a:spcBef>
            </a:pPr>
            <a:r>
              <a:rPr lang="de-DE" altLang="de-DE" sz="2000" dirty="0" smtClean="0">
                <a:latin typeface="Calibri" panose="020F0502020204030204" pitchFamily="34" charset="0"/>
              </a:rPr>
              <a:t>„ … nehmen aktiv ihre Beteiligungsrechte wahr … bringen sich sachgerecht … .“</a:t>
            </a:r>
            <a:endParaRPr lang="de-DE" altLang="de-DE" sz="2000" dirty="0">
              <a:latin typeface="Calibri" panose="020F0502020204030204" pitchFamily="34" charset="0"/>
            </a:endParaRPr>
          </a:p>
        </p:txBody>
      </p:sp>
      <p:sp>
        <p:nvSpPr>
          <p:cNvPr id="8"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9"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666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663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6663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666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6663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66635">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66635">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66635">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66635">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66635">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6663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5BC9381-4B4D-4FD2-AB72-9D5ECC0E66FD}" type="slidenum">
              <a:rPr lang="de-DE" altLang="de-DE" sz="1200"/>
              <a:pPr/>
              <a:t>22</a:t>
            </a:fld>
            <a:endParaRPr lang="de-DE" altLang="de-DE" sz="1200"/>
          </a:p>
        </p:txBody>
      </p:sp>
      <p:sp>
        <p:nvSpPr>
          <p:cNvPr id="25603"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5C92B52E-E068-4696-A940-567F378C2C34}" type="slidenum">
              <a:rPr lang="de-DE" altLang="de-DE" sz="1200"/>
              <a:pPr algn="r"/>
              <a:t>22</a:t>
            </a:fld>
            <a:endParaRPr lang="de-DE" altLang="de-DE" sz="1200"/>
          </a:p>
        </p:txBody>
      </p:sp>
      <p:sp>
        <p:nvSpPr>
          <p:cNvPr id="666627" name="Textfeld 2"/>
          <p:cNvSpPr txBox="1">
            <a:spLocks noChangeArrowheads="1"/>
          </p:cNvSpPr>
          <p:nvPr/>
        </p:nvSpPr>
        <p:spPr bwMode="auto">
          <a:xfrm>
            <a:off x="323601" y="1311245"/>
            <a:ext cx="8424863" cy="39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b="1" dirty="0" smtClean="0">
                <a:latin typeface="Calibri" panose="020F0502020204030204" pitchFamily="34" charset="0"/>
              </a:rPr>
              <a:t>Betonung </a:t>
            </a:r>
            <a:r>
              <a:rPr lang="de-DE" altLang="de-DE" b="1" dirty="0">
                <a:solidFill>
                  <a:srgbClr val="C00000"/>
                </a:solidFill>
                <a:latin typeface="Calibri" panose="020F0502020204030204" pitchFamily="34" charset="0"/>
              </a:rPr>
              <a:t>abgestimmter Bildungsangebote</a:t>
            </a:r>
          </a:p>
        </p:txBody>
      </p:sp>
      <p:sp>
        <p:nvSpPr>
          <p:cNvPr id="3" name="Textfeld 2"/>
          <p:cNvSpPr txBox="1"/>
          <p:nvPr/>
        </p:nvSpPr>
        <p:spPr>
          <a:xfrm>
            <a:off x="323528" y="3933056"/>
            <a:ext cx="4608512" cy="1415772"/>
          </a:xfrm>
          <a:prstGeom prst="rect">
            <a:avLst/>
          </a:prstGeom>
          <a:noFill/>
        </p:spPr>
        <p:txBody>
          <a:bodyPr wrap="square" rtlCol="0">
            <a:spAutoFit/>
          </a:bodyPr>
          <a:lstStyle/>
          <a:p>
            <a:r>
              <a:rPr lang="de-DE" sz="2200" b="1" dirty="0">
                <a:solidFill>
                  <a:srgbClr val="FAA000"/>
                </a:solidFill>
                <a:latin typeface="Calibri" panose="020F0502020204030204" pitchFamily="34" charset="0"/>
              </a:rPr>
              <a:t>5.1 Bildungsangebote</a:t>
            </a:r>
          </a:p>
          <a:p>
            <a:r>
              <a:rPr lang="de-DE" sz="1600" dirty="0" smtClean="0">
                <a:latin typeface="Calibri" panose="020F0502020204030204" pitchFamily="34" charset="0"/>
              </a:rPr>
              <a:t>5.1.1</a:t>
            </a:r>
            <a:r>
              <a:rPr lang="de-DE" dirty="0" smtClean="0"/>
              <a:t> </a:t>
            </a:r>
            <a:r>
              <a:rPr lang="de-DE" sz="2000" b="1" dirty="0" smtClean="0">
                <a:latin typeface="Calibri" panose="020F0502020204030204" pitchFamily="34" charset="0"/>
              </a:rPr>
              <a:t>Ausgestaltung der Stundentafel</a:t>
            </a:r>
          </a:p>
          <a:p>
            <a:r>
              <a:rPr lang="de-DE" sz="1600" dirty="0">
                <a:latin typeface="Calibri" panose="020F0502020204030204" pitchFamily="34" charset="0"/>
              </a:rPr>
              <a:t>5.1.2</a:t>
            </a:r>
            <a:r>
              <a:rPr lang="de-DE" sz="2000" b="1" dirty="0" smtClean="0">
                <a:latin typeface="Calibri" panose="020F0502020204030204" pitchFamily="34" charset="0"/>
              </a:rPr>
              <a:t> Ausgestaltung des Tagesablaufes</a:t>
            </a:r>
          </a:p>
          <a:p>
            <a:r>
              <a:rPr lang="de-DE" sz="1600" dirty="0">
                <a:latin typeface="Calibri" panose="020F0502020204030204" pitchFamily="34" charset="0"/>
              </a:rPr>
              <a:t>5.1.3 </a:t>
            </a:r>
            <a:r>
              <a:rPr lang="de-DE" sz="2000" b="1" dirty="0" smtClean="0">
                <a:latin typeface="Calibri" panose="020F0502020204030204" pitchFamily="34" charset="0"/>
              </a:rPr>
              <a:t>Besondere Angebote der  Förderung</a:t>
            </a:r>
          </a:p>
        </p:txBody>
      </p:sp>
      <p:sp>
        <p:nvSpPr>
          <p:cNvPr id="12" name="AutoShape 9"/>
          <p:cNvSpPr>
            <a:spLocks noChangeAspect="1" noChangeArrowheads="1"/>
          </p:cNvSpPr>
          <p:nvPr/>
        </p:nvSpPr>
        <p:spPr bwMode="auto">
          <a:xfrm>
            <a:off x="430544" y="5649783"/>
            <a:ext cx="279698" cy="160608"/>
          </a:xfrm>
          <a:prstGeom prst="rightArrow">
            <a:avLst>
              <a:gd name="adj1" fmla="val 50000"/>
              <a:gd name="adj2" fmla="val 4353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14" name="AutoShape 9"/>
          <p:cNvSpPr>
            <a:spLocks noChangeAspect="1" noChangeArrowheads="1"/>
          </p:cNvSpPr>
          <p:nvPr/>
        </p:nvSpPr>
        <p:spPr bwMode="auto">
          <a:xfrm>
            <a:off x="443095" y="5949031"/>
            <a:ext cx="279698" cy="160608"/>
          </a:xfrm>
          <a:prstGeom prst="rightArrow">
            <a:avLst>
              <a:gd name="adj1" fmla="val 50000"/>
              <a:gd name="adj2" fmla="val 4353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5" name="Rechteck 4"/>
          <p:cNvSpPr/>
          <p:nvPr/>
        </p:nvSpPr>
        <p:spPr>
          <a:xfrm>
            <a:off x="323528" y="5467878"/>
            <a:ext cx="8388895" cy="830997"/>
          </a:xfrm>
          <a:prstGeom prst="rect">
            <a:avLst/>
          </a:prstGeom>
        </p:spPr>
        <p:txBody>
          <a:bodyPr wrap="square">
            <a:spAutoFit/>
          </a:bodyPr>
          <a:lstStyle/>
          <a:p>
            <a:r>
              <a:rPr lang="de-DE" b="1" dirty="0" smtClean="0">
                <a:latin typeface="Calibri" panose="020F0502020204030204" pitchFamily="34" charset="0"/>
              </a:rPr>
              <a:t>        </a:t>
            </a:r>
            <a:r>
              <a:rPr lang="de-DE" sz="2000" b="1" dirty="0">
                <a:solidFill>
                  <a:srgbClr val="C00000"/>
                </a:solidFill>
                <a:latin typeface="Calibri" panose="020F0502020204030204" pitchFamily="34" charset="0"/>
              </a:rPr>
              <a:t>Aufgabe und Ziel für alle </a:t>
            </a:r>
            <a:r>
              <a:rPr lang="de-DE" sz="2000" b="1" dirty="0" smtClean="0">
                <a:solidFill>
                  <a:srgbClr val="C00000"/>
                </a:solidFill>
                <a:latin typeface="Calibri" panose="020F0502020204030204" pitchFamily="34" charset="0"/>
              </a:rPr>
              <a:t>Schulen !</a:t>
            </a:r>
            <a:r>
              <a:rPr lang="de-DE" b="1" dirty="0">
                <a:solidFill>
                  <a:srgbClr val="C00000"/>
                </a:solidFill>
                <a:latin typeface="Calibri" panose="020F0502020204030204" pitchFamily="34" charset="0"/>
              </a:rPr>
              <a:t/>
            </a:r>
            <a:br>
              <a:rPr lang="de-DE" b="1" dirty="0">
                <a:solidFill>
                  <a:srgbClr val="C00000"/>
                </a:solidFill>
                <a:latin typeface="Calibri" panose="020F0502020204030204" pitchFamily="34" charset="0"/>
              </a:rPr>
            </a:br>
            <a:r>
              <a:rPr lang="de-DE" b="1" dirty="0">
                <a:solidFill>
                  <a:srgbClr val="C00000"/>
                </a:solidFill>
                <a:latin typeface="Calibri" panose="020F0502020204030204" pitchFamily="34" charset="0"/>
              </a:rPr>
              <a:t>        </a:t>
            </a:r>
            <a:r>
              <a:rPr lang="de-DE" sz="2000" b="1" dirty="0" smtClean="0">
                <a:solidFill>
                  <a:srgbClr val="C00000"/>
                </a:solidFill>
                <a:latin typeface="Calibri" panose="020F0502020204030204" pitchFamily="34" charset="0"/>
              </a:rPr>
              <a:t>Von </a:t>
            </a:r>
            <a:r>
              <a:rPr lang="de-DE" sz="2000" b="1" dirty="0">
                <a:solidFill>
                  <a:srgbClr val="C00000"/>
                </a:solidFill>
                <a:latin typeface="Calibri" panose="020F0502020204030204" pitchFamily="34" charset="0"/>
              </a:rPr>
              <a:t>besonderer Bedeutung für die Ausgestaltung von Ganztagsschulen</a:t>
            </a:r>
          </a:p>
        </p:txBody>
      </p:sp>
      <p:sp>
        <p:nvSpPr>
          <p:cNvPr id="16" name="Textfeld 15"/>
          <p:cNvSpPr txBox="1"/>
          <p:nvPr/>
        </p:nvSpPr>
        <p:spPr>
          <a:xfrm>
            <a:off x="4759218" y="3933056"/>
            <a:ext cx="4032448" cy="1441420"/>
          </a:xfrm>
          <a:prstGeom prst="rect">
            <a:avLst/>
          </a:prstGeom>
          <a:noFill/>
        </p:spPr>
        <p:txBody>
          <a:bodyPr wrap="square" rtlCol="0">
            <a:spAutoFit/>
          </a:bodyPr>
          <a:lstStyle/>
          <a:p>
            <a:r>
              <a:rPr lang="de-DE" sz="2200" b="1" dirty="0" smtClean="0">
                <a:solidFill>
                  <a:srgbClr val="FAA000"/>
                </a:solidFill>
                <a:latin typeface="Calibri" panose="020F0502020204030204" pitchFamily="34" charset="0"/>
              </a:rPr>
              <a:t>5.2 </a:t>
            </a:r>
            <a:r>
              <a:rPr lang="de-DE" sz="2200" b="1" dirty="0">
                <a:solidFill>
                  <a:srgbClr val="FAA000"/>
                </a:solidFill>
                <a:latin typeface="Calibri" panose="020F0502020204030204" pitchFamily="34" charset="0"/>
              </a:rPr>
              <a:t>Schuleigenes</a:t>
            </a:r>
            <a:r>
              <a:rPr lang="de-DE" sz="2200" b="1" dirty="0" smtClean="0">
                <a:solidFill>
                  <a:srgbClr val="FAA000"/>
                </a:solidFill>
                <a:latin typeface="Calibri" panose="020F0502020204030204" pitchFamily="34" charset="0"/>
              </a:rPr>
              <a:t> Curriculum</a:t>
            </a:r>
            <a:endParaRPr lang="de-DE" sz="2200" b="1" dirty="0">
              <a:solidFill>
                <a:srgbClr val="FAA000"/>
              </a:solidFill>
              <a:latin typeface="Calibri" panose="020F0502020204030204" pitchFamily="34" charset="0"/>
            </a:endParaRPr>
          </a:p>
          <a:p>
            <a:pPr>
              <a:spcBef>
                <a:spcPts val="600"/>
              </a:spcBef>
              <a:spcAft>
                <a:spcPts val="200"/>
              </a:spcAft>
            </a:pPr>
            <a:r>
              <a:rPr lang="de-DE" sz="1800" dirty="0" smtClean="0">
                <a:latin typeface="Calibri" panose="020F0502020204030204" pitchFamily="34" charset="0"/>
              </a:rPr>
              <a:t>        Wahrung der Unterrichtskontinuität</a:t>
            </a:r>
          </a:p>
          <a:p>
            <a:pPr>
              <a:spcBef>
                <a:spcPts val="200"/>
              </a:spcBef>
              <a:spcAft>
                <a:spcPts val="200"/>
              </a:spcAft>
            </a:pPr>
            <a:r>
              <a:rPr lang="de-DE" sz="1800" dirty="0" smtClean="0">
                <a:latin typeface="Calibri" panose="020F0502020204030204" pitchFamily="34" charset="0"/>
              </a:rPr>
              <a:t>        Sicherung kumulativen Lernens</a:t>
            </a:r>
            <a:br>
              <a:rPr lang="de-DE" sz="1800" dirty="0" smtClean="0">
                <a:latin typeface="Calibri" panose="020F0502020204030204" pitchFamily="34" charset="0"/>
              </a:rPr>
            </a:br>
            <a:r>
              <a:rPr lang="de-DE" sz="1800" dirty="0" smtClean="0">
                <a:latin typeface="Calibri" panose="020F0502020204030204" pitchFamily="34" charset="0"/>
              </a:rPr>
              <a:t>        Anschlussfähigkeit im Lernprozess</a:t>
            </a:r>
            <a:endParaRPr lang="de-DE" sz="1800" b="1" dirty="0" smtClean="0">
              <a:latin typeface="Calibri" panose="020F0502020204030204" pitchFamily="34" charset="0"/>
            </a:endParaRPr>
          </a:p>
        </p:txBody>
      </p:sp>
      <p:sp>
        <p:nvSpPr>
          <p:cNvPr id="6" name="Rechteck 5"/>
          <p:cNvSpPr/>
          <p:nvPr/>
        </p:nvSpPr>
        <p:spPr>
          <a:xfrm>
            <a:off x="341784" y="1905181"/>
            <a:ext cx="8694712" cy="1815882"/>
          </a:xfrm>
          <a:prstGeom prst="rect">
            <a:avLst/>
          </a:prstGeom>
        </p:spPr>
        <p:txBody>
          <a:bodyPr wrap="square">
            <a:spAutoFit/>
          </a:bodyPr>
          <a:lstStyle/>
          <a:p>
            <a:pPr eaLnBrk="1" hangingPunct="1"/>
            <a:r>
              <a:rPr lang="de-DE" altLang="de-DE" b="1" dirty="0">
                <a:solidFill>
                  <a:srgbClr val="FAA000"/>
                </a:solidFill>
                <a:latin typeface="Calibri" panose="020F0502020204030204" pitchFamily="34" charset="0"/>
              </a:rPr>
              <a:t>QB </a:t>
            </a:r>
            <a:r>
              <a:rPr lang="de-DE" altLang="de-DE" b="1" dirty="0" smtClean="0">
                <a:solidFill>
                  <a:srgbClr val="FAA000"/>
                </a:solidFill>
                <a:latin typeface="Calibri" panose="020F0502020204030204" pitchFamily="34" charset="0"/>
              </a:rPr>
              <a:t>5: </a:t>
            </a:r>
            <a:r>
              <a:rPr lang="de-DE" altLang="de-DE" b="1" dirty="0">
                <a:solidFill>
                  <a:srgbClr val="FAA000"/>
                </a:solidFill>
                <a:latin typeface="Calibri" panose="020F0502020204030204" pitchFamily="34" charset="0"/>
              </a:rPr>
              <a:t>B</a:t>
            </a:r>
            <a:r>
              <a:rPr lang="de-DE" altLang="de-DE" b="1" dirty="0" smtClean="0">
                <a:solidFill>
                  <a:srgbClr val="FAA000"/>
                </a:solidFill>
                <a:latin typeface="Calibri" panose="020F0502020204030204" pitchFamily="34" charset="0"/>
              </a:rPr>
              <a:t>ildungsangebote und Anforderungen</a:t>
            </a:r>
          </a:p>
          <a:p>
            <a:pPr eaLnBrk="1" hangingPunct="1"/>
            <a:r>
              <a:rPr lang="de-DE" altLang="de-DE" b="1" dirty="0">
                <a:solidFill>
                  <a:srgbClr val="A50021"/>
                </a:solidFill>
                <a:latin typeface="Calibri" panose="020F0502020204030204" pitchFamily="34" charset="0"/>
              </a:rPr>
              <a:t>Ziel: </a:t>
            </a:r>
            <a:r>
              <a:rPr lang="de-DE" altLang="de-DE" sz="2000" dirty="0" smtClean="0">
                <a:latin typeface="Calibri" panose="020F0502020204030204" pitchFamily="34" charset="0"/>
              </a:rPr>
              <a:t>Gewährleistung eines umfassenden, hochwertigen, gleichwertigen </a:t>
            </a:r>
            <a:r>
              <a:rPr lang="de-DE" altLang="de-DE" sz="2000" dirty="0">
                <a:latin typeface="Calibri" panose="020F0502020204030204" pitchFamily="34" charset="0"/>
              </a:rPr>
              <a:t>A</a:t>
            </a:r>
            <a:r>
              <a:rPr lang="de-DE" altLang="de-DE" sz="2000" dirty="0" smtClean="0">
                <a:latin typeface="Calibri" panose="020F0502020204030204" pitchFamily="34" charset="0"/>
              </a:rPr>
              <a:t>ngebots</a:t>
            </a:r>
          </a:p>
          <a:p>
            <a:pPr eaLnBrk="1" hangingPunct="1"/>
            <a:r>
              <a:rPr lang="de-DE" altLang="de-DE" b="1" dirty="0">
                <a:solidFill>
                  <a:srgbClr val="A50021"/>
                </a:solidFill>
                <a:latin typeface="Calibri" panose="020F0502020204030204" pitchFamily="34" charset="0"/>
              </a:rPr>
              <a:t>Weg: </a:t>
            </a:r>
            <a:r>
              <a:rPr lang="de-DE" altLang="de-DE" sz="2000" dirty="0" smtClean="0">
                <a:latin typeface="Calibri" panose="020F0502020204030204" pitchFamily="34" charset="0"/>
              </a:rPr>
              <a:t>-</a:t>
            </a:r>
            <a:r>
              <a:rPr lang="de-DE" altLang="de-DE" b="1" dirty="0" smtClean="0">
                <a:solidFill>
                  <a:srgbClr val="A50021"/>
                </a:solidFill>
                <a:latin typeface="Calibri" panose="020F0502020204030204" pitchFamily="34" charset="0"/>
              </a:rPr>
              <a:t> </a:t>
            </a:r>
            <a:r>
              <a:rPr lang="de-DE" altLang="de-DE" sz="2000" dirty="0" smtClean="0">
                <a:latin typeface="Calibri" panose="020F0502020204030204" pitchFamily="34" charset="0"/>
              </a:rPr>
              <a:t>Abstimmung der Ausgestaltung auf Zielsetzungen, Interessen, Bedürfnisse</a:t>
            </a:r>
          </a:p>
          <a:p>
            <a:pPr eaLnBrk="1" hangingPunct="1"/>
            <a:r>
              <a:rPr lang="de-DE" altLang="de-DE" sz="2000" dirty="0">
                <a:latin typeface="Calibri" panose="020F0502020204030204" pitchFamily="34" charset="0"/>
              </a:rPr>
              <a:t> </a:t>
            </a:r>
            <a:r>
              <a:rPr lang="de-DE" altLang="de-DE" sz="2000" dirty="0" smtClean="0">
                <a:latin typeface="Calibri" panose="020F0502020204030204" pitchFamily="34" charset="0"/>
              </a:rPr>
              <a:t>            - Vereinbarungen </a:t>
            </a:r>
            <a:r>
              <a:rPr lang="de-DE" sz="2000" dirty="0" smtClean="0">
                <a:latin typeface="Calibri" panose="020F0502020204030204" pitchFamily="34" charset="0"/>
              </a:rPr>
              <a:t>zur inhaltlichen, didaktisch-methodischen Ausgestaltung</a:t>
            </a:r>
          </a:p>
          <a:p>
            <a:pPr eaLnBrk="1" hangingPunct="1"/>
            <a:r>
              <a:rPr lang="de-DE" sz="2000" dirty="0" smtClean="0">
                <a:latin typeface="Calibri" panose="020F0502020204030204" pitchFamily="34" charset="0"/>
              </a:rPr>
              <a:t>             - Abstimmung der Kriterien zur Leistungsmessung </a:t>
            </a:r>
            <a:r>
              <a:rPr lang="de-DE" altLang="de-DE" sz="2000" dirty="0" smtClean="0">
                <a:latin typeface="Calibri" panose="020F0502020204030204" pitchFamily="34" charset="0"/>
              </a:rPr>
              <a:t>		</a:t>
            </a:r>
            <a:endParaRPr lang="de-DE" altLang="de-DE" sz="2000" dirty="0">
              <a:latin typeface="Calibri" panose="020F0502020204030204" pitchFamily="34" charset="0"/>
            </a:endParaRPr>
          </a:p>
        </p:txBody>
      </p:sp>
      <p:sp>
        <p:nvSpPr>
          <p:cNvPr id="19" name="AutoShape 9"/>
          <p:cNvSpPr>
            <a:spLocks noChangeAspect="1" noChangeArrowheads="1"/>
          </p:cNvSpPr>
          <p:nvPr/>
        </p:nvSpPr>
        <p:spPr bwMode="auto">
          <a:xfrm>
            <a:off x="4941990" y="4437112"/>
            <a:ext cx="279698" cy="160608"/>
          </a:xfrm>
          <a:prstGeom prst="rightArrow">
            <a:avLst>
              <a:gd name="adj1" fmla="val 50000"/>
              <a:gd name="adj2" fmla="val 4353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20" name="AutoShape 9"/>
          <p:cNvSpPr>
            <a:spLocks noChangeAspect="1" noChangeArrowheads="1"/>
          </p:cNvSpPr>
          <p:nvPr/>
        </p:nvSpPr>
        <p:spPr bwMode="auto">
          <a:xfrm>
            <a:off x="4932040" y="4725144"/>
            <a:ext cx="279698" cy="160608"/>
          </a:xfrm>
          <a:prstGeom prst="rightArrow">
            <a:avLst>
              <a:gd name="adj1" fmla="val 50000"/>
              <a:gd name="adj2" fmla="val 4353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21" name="AutoShape 9"/>
          <p:cNvSpPr>
            <a:spLocks noChangeAspect="1" noChangeArrowheads="1"/>
          </p:cNvSpPr>
          <p:nvPr/>
        </p:nvSpPr>
        <p:spPr bwMode="auto">
          <a:xfrm>
            <a:off x="4932040" y="5068592"/>
            <a:ext cx="279698" cy="160608"/>
          </a:xfrm>
          <a:prstGeom prst="rightArrow">
            <a:avLst>
              <a:gd name="adj1" fmla="val 50000"/>
              <a:gd name="adj2" fmla="val 4353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18"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7"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extLst>
      <p:ext uri="{BB962C8B-B14F-4D97-AF65-F5344CB8AC3E}">
        <p14:creationId xmlns:p14="http://schemas.microsoft.com/office/powerpoint/2010/main" val="368559406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666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7" grpId="0"/>
      <p:bldP spid="3" grpId="0"/>
      <p:bldP spid="12" grpId="0" animBg="1"/>
      <p:bldP spid="14" grpId="0" animBg="1"/>
      <p:bldP spid="5" grpId="0"/>
      <p:bldP spid="16" grpId="0"/>
      <p:bldP spid="6" grpId="0"/>
      <p:bldP spid="19" grpId="0" animBg="1"/>
      <p:bldP spid="20"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D19CB39-F994-4831-839B-3F320DF2834F}" type="slidenum">
              <a:rPr lang="de-DE" altLang="de-DE" sz="1200"/>
              <a:pPr/>
              <a:t>23</a:t>
            </a:fld>
            <a:endParaRPr lang="de-DE" altLang="de-DE" sz="1200"/>
          </a:p>
        </p:txBody>
      </p:sp>
      <p:sp>
        <p:nvSpPr>
          <p:cNvPr id="23555"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9F040313-008C-4327-B0F3-A7C47AF68E6B}" type="slidenum">
              <a:rPr lang="de-DE" altLang="de-DE" sz="1200"/>
              <a:pPr algn="r"/>
              <a:t>23</a:t>
            </a:fld>
            <a:endParaRPr lang="de-DE" altLang="de-DE" sz="1200"/>
          </a:p>
        </p:txBody>
      </p:sp>
      <p:sp>
        <p:nvSpPr>
          <p:cNvPr id="657411" name="Textfeld 2"/>
          <p:cNvSpPr txBox="1">
            <a:spLocks noChangeArrowheads="1"/>
          </p:cNvSpPr>
          <p:nvPr/>
        </p:nvSpPr>
        <p:spPr bwMode="auto">
          <a:xfrm>
            <a:off x="323850" y="1341438"/>
            <a:ext cx="8424863" cy="39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b="1" dirty="0" smtClean="0">
                <a:latin typeface="Calibri" panose="020F0502020204030204" pitchFamily="34" charset="0"/>
              </a:rPr>
              <a:t>Umfassendes Verständnis von </a:t>
            </a:r>
            <a:r>
              <a:rPr lang="de-DE" altLang="de-DE" b="1" dirty="0" smtClean="0">
                <a:solidFill>
                  <a:srgbClr val="C00000"/>
                </a:solidFill>
                <a:latin typeface="Calibri" panose="020F0502020204030204" pitchFamily="34" charset="0"/>
              </a:rPr>
              <a:t>Schulkultur</a:t>
            </a:r>
            <a:endParaRPr lang="de-DE" altLang="de-DE" sz="2000" b="1" dirty="0">
              <a:solidFill>
                <a:srgbClr val="C00000"/>
              </a:solidFill>
              <a:latin typeface="Calibri" panose="020F0502020204030204" pitchFamily="34" charset="0"/>
            </a:endParaRPr>
          </a:p>
        </p:txBody>
      </p:sp>
      <p:sp>
        <p:nvSpPr>
          <p:cNvPr id="657416" name="Rectangle 8"/>
          <p:cNvSpPr>
            <a:spLocks noChangeArrowheads="1"/>
          </p:cNvSpPr>
          <p:nvPr/>
        </p:nvSpPr>
        <p:spPr bwMode="auto">
          <a:xfrm>
            <a:off x="323850" y="1850204"/>
            <a:ext cx="8407400" cy="1548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sz="2200" dirty="0">
                <a:latin typeface="Calibri" panose="020F0502020204030204" pitchFamily="34" charset="0"/>
              </a:rPr>
              <a:t>„…</a:t>
            </a:r>
            <a:r>
              <a:rPr lang="de-DE" altLang="de-DE" sz="2200" dirty="0">
                <a:solidFill>
                  <a:srgbClr val="C00000"/>
                </a:solidFill>
                <a:latin typeface="Calibri" panose="020F0502020204030204" pitchFamily="34" charset="0"/>
              </a:rPr>
              <a:t>Kultur einer Schule</a:t>
            </a:r>
            <a:r>
              <a:rPr lang="de-DE" altLang="de-DE" sz="2200" dirty="0">
                <a:latin typeface="Calibri" panose="020F0502020204030204" pitchFamily="34" charset="0"/>
              </a:rPr>
              <a:t>: Als Resultat der gemeinsam geteilten und gelebten Werthaltungen ist sie zugleich Voraussetzung und Bestandteil des Unterrichts in guten Schulen.“</a:t>
            </a:r>
          </a:p>
          <a:p>
            <a:pPr eaLnBrk="1" hangingPunct="1">
              <a:spcBef>
                <a:spcPct val="30000"/>
              </a:spcBef>
            </a:pPr>
            <a:r>
              <a:rPr lang="de-DE" altLang="de-DE" sz="2000" dirty="0">
                <a:latin typeface="Calibri" panose="020F0502020204030204" pitchFamily="34" charset="0"/>
              </a:rPr>
              <a:t> </a:t>
            </a:r>
            <a:r>
              <a:rPr lang="de-DE" altLang="de-DE" sz="2000" dirty="0" smtClean="0">
                <a:latin typeface="Calibri" panose="020F0502020204030204" pitchFamily="34" charset="0"/>
              </a:rPr>
              <a:t>        </a:t>
            </a:r>
            <a:r>
              <a:rPr lang="de-DE" altLang="de-DE" sz="2200" dirty="0" smtClean="0">
                <a:solidFill>
                  <a:srgbClr val="C00000"/>
                </a:solidFill>
                <a:latin typeface="Calibri" panose="020F0502020204030204" pitchFamily="34" charset="0"/>
              </a:rPr>
              <a:t>Gestaltung </a:t>
            </a:r>
            <a:r>
              <a:rPr lang="de-DE" altLang="de-DE" sz="2200" dirty="0">
                <a:solidFill>
                  <a:srgbClr val="C00000"/>
                </a:solidFill>
                <a:latin typeface="Calibri" panose="020F0502020204030204" pitchFamily="34" charset="0"/>
              </a:rPr>
              <a:t>von Beziehungen </a:t>
            </a:r>
            <a:r>
              <a:rPr lang="de-DE" altLang="de-DE" sz="2200" dirty="0">
                <a:latin typeface="Calibri" panose="020F0502020204030204" pitchFamily="34" charset="0"/>
              </a:rPr>
              <a:t>als </a:t>
            </a:r>
            <a:r>
              <a:rPr lang="de-DE" altLang="de-DE" sz="2200" b="1" dirty="0">
                <a:latin typeface="Calibri" panose="020F0502020204030204" pitchFamily="34" charset="0"/>
              </a:rPr>
              <a:t>Grundprinzip in allen Bereichen</a:t>
            </a:r>
          </a:p>
        </p:txBody>
      </p:sp>
      <p:sp>
        <p:nvSpPr>
          <p:cNvPr id="23562" name="AutoShape 9"/>
          <p:cNvSpPr>
            <a:spLocks noChangeAspect="1" noChangeArrowheads="1"/>
          </p:cNvSpPr>
          <p:nvPr/>
        </p:nvSpPr>
        <p:spPr bwMode="auto">
          <a:xfrm>
            <a:off x="388119" y="3050380"/>
            <a:ext cx="406400" cy="233363"/>
          </a:xfrm>
          <a:prstGeom prst="rightArrow">
            <a:avLst>
              <a:gd name="adj1" fmla="val 50000"/>
              <a:gd name="adj2" fmla="val 4353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2" name="Textfeld 1"/>
          <p:cNvSpPr txBox="1"/>
          <p:nvPr/>
        </p:nvSpPr>
        <p:spPr>
          <a:xfrm>
            <a:off x="323850" y="3589853"/>
            <a:ext cx="8576495" cy="2431435"/>
          </a:xfrm>
          <a:prstGeom prst="rect">
            <a:avLst/>
          </a:prstGeom>
          <a:noFill/>
        </p:spPr>
        <p:txBody>
          <a:bodyPr wrap="square" rtlCol="0">
            <a:spAutoFit/>
          </a:bodyPr>
          <a:lstStyle/>
          <a:p>
            <a:r>
              <a:rPr lang="de-DE" sz="2000" dirty="0" smtClean="0">
                <a:latin typeface="Calibri" panose="020F0502020204030204" pitchFamily="34" charset="0"/>
              </a:rPr>
              <a:t>Beispiele:</a:t>
            </a:r>
          </a:p>
          <a:p>
            <a:r>
              <a:rPr lang="de-DE" sz="2200" b="1" dirty="0" smtClean="0">
                <a:solidFill>
                  <a:srgbClr val="FAA000"/>
                </a:solidFill>
                <a:latin typeface="Calibri" panose="020F0502020204030204" pitchFamily="34" charset="0"/>
              </a:rPr>
              <a:t>1.3 Akzeptanz</a:t>
            </a:r>
            <a:r>
              <a:rPr lang="de-DE" sz="2000" dirty="0" smtClean="0">
                <a:latin typeface="Calibri" panose="020F0502020204030204" pitchFamily="34" charset="0"/>
              </a:rPr>
              <a:t>: Wahrnehmung als gemeinsamen Lern- und Lebensraum </a:t>
            </a:r>
          </a:p>
          <a:p>
            <a:r>
              <a:rPr lang="de-DE" sz="2200" b="1" dirty="0" smtClean="0">
                <a:solidFill>
                  <a:srgbClr val="FAA000"/>
                </a:solidFill>
                <a:latin typeface="Calibri" panose="020F0502020204030204" pitchFamily="34" charset="0"/>
              </a:rPr>
              <a:t>2.2 Unterrichtsführung: </a:t>
            </a:r>
            <a:r>
              <a:rPr lang="de-DE" sz="2000" dirty="0" smtClean="0">
                <a:latin typeface="Calibri" panose="020F0502020204030204" pitchFamily="34" charset="0"/>
              </a:rPr>
              <a:t>Störungsprävention und lernförderliches Klima</a:t>
            </a:r>
          </a:p>
          <a:p>
            <a:r>
              <a:rPr lang="de-DE" sz="2200" b="1" dirty="0">
                <a:solidFill>
                  <a:srgbClr val="FAA000"/>
                </a:solidFill>
                <a:latin typeface="Calibri" panose="020F0502020204030204" pitchFamily="34" charset="0"/>
              </a:rPr>
              <a:t>3.1 Leitungsverantwortung</a:t>
            </a:r>
            <a:r>
              <a:rPr lang="de-DE" sz="2200" b="1" dirty="0" smtClean="0">
                <a:solidFill>
                  <a:srgbClr val="FAA000"/>
                </a:solidFill>
                <a:latin typeface="Calibri" panose="020F0502020204030204" pitchFamily="34" charset="0"/>
              </a:rPr>
              <a:t>: </a:t>
            </a:r>
            <a:r>
              <a:rPr lang="de-DE" sz="2000" dirty="0" smtClean="0">
                <a:latin typeface="Calibri" panose="020F0502020204030204" pitchFamily="34" charset="0"/>
              </a:rPr>
              <a:t>Prinzipien von Partizipation und Transparenz</a:t>
            </a:r>
            <a:endParaRPr lang="de-DE" sz="2000" dirty="0">
              <a:latin typeface="Calibri" panose="020F0502020204030204" pitchFamily="34" charset="0"/>
            </a:endParaRPr>
          </a:p>
          <a:p>
            <a:r>
              <a:rPr lang="de-DE" sz="2200" b="1" dirty="0" smtClean="0">
                <a:solidFill>
                  <a:srgbClr val="FAA000"/>
                </a:solidFill>
                <a:latin typeface="Calibri" panose="020F0502020204030204" pitchFamily="34" charset="0"/>
              </a:rPr>
              <a:t>4.1 Schulprogramm</a:t>
            </a:r>
            <a:r>
              <a:rPr lang="de-DE" sz="2000" dirty="0" smtClean="0">
                <a:latin typeface="Calibri" panose="020F0502020204030204" pitchFamily="34" charset="0"/>
              </a:rPr>
              <a:t>: Gemeinsames Werteverständnis im Leitbild</a:t>
            </a:r>
          </a:p>
          <a:p>
            <a:r>
              <a:rPr lang="de-DE" sz="2200" b="1" dirty="0" smtClean="0">
                <a:solidFill>
                  <a:srgbClr val="FAA000"/>
                </a:solidFill>
                <a:latin typeface="Calibri" panose="020F0502020204030204" pitchFamily="34" charset="0"/>
              </a:rPr>
              <a:t>5.1 Bildungsangebote: </a:t>
            </a:r>
            <a:r>
              <a:rPr lang="de-DE" sz="2000" dirty="0" smtClean="0">
                <a:latin typeface="Calibri" panose="020F0502020204030204" pitchFamily="34" charset="0"/>
              </a:rPr>
              <a:t>Persönlichkeitsentwicklung und Gemeinschaftsbildung</a:t>
            </a:r>
          </a:p>
          <a:p>
            <a:r>
              <a:rPr lang="de-DE" sz="2200" b="1" dirty="0" smtClean="0">
                <a:solidFill>
                  <a:srgbClr val="FAA000"/>
                </a:solidFill>
                <a:latin typeface="Calibri" panose="020F0502020204030204" pitchFamily="34" charset="0"/>
              </a:rPr>
              <a:t>6.3 </a:t>
            </a:r>
            <a:r>
              <a:rPr lang="de-DE" sz="2200" b="1" dirty="0">
                <a:solidFill>
                  <a:srgbClr val="FAA000"/>
                </a:solidFill>
                <a:latin typeface="Calibri" panose="020F0502020204030204" pitchFamily="34" charset="0"/>
              </a:rPr>
              <a:t>Beteiligung</a:t>
            </a:r>
            <a:r>
              <a:rPr lang="de-DE" sz="2000" dirty="0" smtClean="0">
                <a:latin typeface="Calibri" panose="020F0502020204030204" pitchFamily="34" charset="0"/>
              </a:rPr>
              <a:t>: Schaffung eines ansprechenden Erfahrungs- und Lernraums</a:t>
            </a:r>
            <a:endParaRPr lang="de-DE" sz="2000" dirty="0">
              <a:latin typeface="Calibri" panose="020F0502020204030204" pitchFamily="34" charset="0"/>
            </a:endParaRPr>
          </a:p>
        </p:txBody>
      </p:sp>
      <p:sp>
        <p:nvSpPr>
          <p:cNvPr id="10"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1"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574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74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5741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5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1" grpId="0"/>
      <p:bldP spid="657416" grpId="0"/>
      <p:bldP spid="23562" grpId="0" animBg="1"/>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FA0AFE1-C382-45EB-91CE-510FB8440302}" type="slidenum">
              <a:rPr lang="de-DE" altLang="de-DE" sz="1200"/>
              <a:pPr/>
              <a:t>24</a:t>
            </a:fld>
            <a:endParaRPr lang="de-DE" altLang="de-DE" sz="1200"/>
          </a:p>
        </p:txBody>
      </p:sp>
      <p:sp>
        <p:nvSpPr>
          <p:cNvPr id="24579"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F00545EE-EDBF-4771-B238-2B4997D4869C}" type="slidenum">
              <a:rPr lang="de-DE" altLang="de-DE" sz="1200"/>
              <a:pPr algn="r"/>
              <a:t>24</a:t>
            </a:fld>
            <a:endParaRPr lang="de-DE" altLang="de-DE" sz="1200"/>
          </a:p>
        </p:txBody>
      </p:sp>
      <p:sp>
        <p:nvSpPr>
          <p:cNvPr id="24580" name="Textfeld 2"/>
          <p:cNvSpPr txBox="1">
            <a:spLocks noChangeArrowheads="1"/>
          </p:cNvSpPr>
          <p:nvPr/>
        </p:nvSpPr>
        <p:spPr bwMode="auto">
          <a:xfrm>
            <a:off x="306387" y="1341438"/>
            <a:ext cx="8424863" cy="92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b="1" dirty="0">
                <a:latin typeface="Calibri" panose="020F0502020204030204" pitchFamily="34" charset="0"/>
              </a:rPr>
              <a:t>Verwendung von Leitgedanken:</a:t>
            </a:r>
            <a:r>
              <a:rPr lang="de-DE" altLang="de-DE" b="1" dirty="0">
                <a:solidFill>
                  <a:srgbClr val="FF0000"/>
                </a:solidFill>
                <a:latin typeface="Calibri" panose="020F0502020204030204" pitchFamily="34" charset="0"/>
              </a:rPr>
              <a:t> </a:t>
            </a:r>
            <a:br>
              <a:rPr lang="de-DE" altLang="de-DE" b="1" dirty="0">
                <a:solidFill>
                  <a:srgbClr val="FF0000"/>
                </a:solidFill>
                <a:latin typeface="Calibri" panose="020F0502020204030204" pitchFamily="34" charset="0"/>
              </a:rPr>
            </a:br>
            <a:endParaRPr lang="de-DE" altLang="de-DE" sz="2000" b="1" dirty="0">
              <a:solidFill>
                <a:srgbClr val="FF0000"/>
              </a:solidFill>
              <a:latin typeface="Calibri" panose="020F0502020204030204" pitchFamily="34" charset="0"/>
            </a:endParaRPr>
          </a:p>
          <a:p>
            <a:pPr>
              <a:lnSpc>
                <a:spcPct val="80000"/>
              </a:lnSpc>
            </a:pPr>
            <a:r>
              <a:rPr lang="de-DE" altLang="de-DE" sz="2000" b="1" dirty="0" smtClean="0">
                <a:solidFill>
                  <a:srgbClr val="C00000"/>
                </a:solidFill>
                <a:latin typeface="Calibri" panose="020F0502020204030204" pitchFamily="34" charset="0"/>
              </a:rPr>
              <a:t>Persönlichkeitsbildung, Gesundheitsförderung, </a:t>
            </a:r>
            <a:r>
              <a:rPr lang="de-DE" altLang="de-DE" b="1" dirty="0" smtClean="0">
                <a:solidFill>
                  <a:srgbClr val="C00000"/>
                </a:solidFill>
                <a:latin typeface="Calibri" panose="020F0502020204030204" pitchFamily="34" charset="0"/>
              </a:rPr>
              <a:t>individuelle Förderung</a:t>
            </a:r>
            <a:endParaRPr lang="de-DE" altLang="de-DE" b="1" dirty="0">
              <a:solidFill>
                <a:srgbClr val="C00000"/>
              </a:solidFill>
              <a:latin typeface="Calibri" panose="020F0502020204030204" pitchFamily="34" charset="0"/>
            </a:endParaRPr>
          </a:p>
        </p:txBody>
      </p:sp>
      <p:sp>
        <p:nvSpPr>
          <p:cNvPr id="24583" name="Rectangle 6"/>
          <p:cNvSpPr>
            <a:spLocks noChangeArrowheads="1"/>
          </p:cNvSpPr>
          <p:nvPr/>
        </p:nvSpPr>
        <p:spPr bwMode="auto">
          <a:xfrm>
            <a:off x="323850" y="2400360"/>
            <a:ext cx="84074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10000"/>
              </a:spcBef>
            </a:pPr>
            <a:r>
              <a:rPr lang="de-DE" altLang="de-DE" sz="2200" dirty="0">
                <a:latin typeface="Calibri" panose="020F0502020204030204" pitchFamily="34" charset="0"/>
              </a:rPr>
              <a:t>„…So stellen Persönlichkeitsbildung, Gesundheitsförderung sowie individuelle Förderung und damit Inklusion Ziel und </a:t>
            </a:r>
            <a:r>
              <a:rPr lang="de-DE" altLang="de-DE" sz="2200" b="1" dirty="0">
                <a:latin typeface="Calibri" panose="020F0502020204030204" pitchFamily="34" charset="0"/>
              </a:rPr>
              <a:t>Grundprinzip allen schulischen Handelns</a:t>
            </a:r>
            <a:r>
              <a:rPr lang="de-DE" altLang="de-DE" sz="2200" dirty="0">
                <a:latin typeface="Calibri" panose="020F0502020204030204" pitchFamily="34" charset="0"/>
              </a:rPr>
              <a:t> dar und werden in allen Bereichen aufgegriffen.“</a:t>
            </a:r>
            <a:endParaRPr lang="de-DE" altLang="de-DE" sz="2200" b="1" dirty="0">
              <a:latin typeface="Calibri" panose="020F0502020204030204" pitchFamily="34" charset="0"/>
            </a:endParaRPr>
          </a:p>
        </p:txBody>
      </p:sp>
      <p:sp>
        <p:nvSpPr>
          <p:cNvPr id="24586" name="Rectangle 9"/>
          <p:cNvSpPr>
            <a:spLocks noChangeArrowheads="1"/>
          </p:cNvSpPr>
          <p:nvPr/>
        </p:nvSpPr>
        <p:spPr bwMode="auto">
          <a:xfrm>
            <a:off x="341313" y="3861048"/>
            <a:ext cx="8407400" cy="2428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10000"/>
              </a:spcBef>
            </a:pPr>
            <a:r>
              <a:rPr lang="de-DE" altLang="de-DE" sz="2200" dirty="0" smtClean="0">
                <a:latin typeface="Calibri" panose="020F0502020204030204" pitchFamily="34" charset="0"/>
              </a:rPr>
              <a:t>Beispiele für die </a:t>
            </a:r>
            <a:r>
              <a:rPr lang="de-DE" altLang="de-DE" sz="2200" b="1" dirty="0" smtClean="0">
                <a:latin typeface="Calibri" panose="020F0502020204030204" pitchFamily="34" charset="0"/>
              </a:rPr>
              <a:t>verschiedenen Aspekte individueller Förderung:</a:t>
            </a:r>
            <a:endParaRPr lang="de-DE" altLang="de-DE" sz="2200" b="1" dirty="0">
              <a:latin typeface="Calibri" panose="020F0502020204030204" pitchFamily="34" charset="0"/>
            </a:endParaRPr>
          </a:p>
          <a:p>
            <a:pPr eaLnBrk="1" hangingPunct="1">
              <a:spcBef>
                <a:spcPct val="10000"/>
              </a:spcBef>
            </a:pPr>
            <a:endParaRPr lang="de-DE" altLang="de-DE" sz="800" dirty="0" smtClean="0">
              <a:solidFill>
                <a:srgbClr val="FAA000"/>
              </a:solidFill>
              <a:latin typeface="Calibri" panose="020F0502020204030204" pitchFamily="34" charset="0"/>
            </a:endParaRPr>
          </a:p>
          <a:p>
            <a:pPr eaLnBrk="1" hangingPunct="1">
              <a:spcBef>
                <a:spcPct val="10000"/>
              </a:spcBef>
            </a:pPr>
            <a:r>
              <a:rPr lang="de-DE" altLang="de-DE" sz="2200" dirty="0" smtClean="0">
                <a:solidFill>
                  <a:srgbClr val="FAA000"/>
                </a:solidFill>
                <a:latin typeface="Calibri" panose="020F0502020204030204" pitchFamily="34" charset="0"/>
              </a:rPr>
              <a:t>2.3.1 Differenzierung </a:t>
            </a:r>
          </a:p>
          <a:p>
            <a:pPr eaLnBrk="1" hangingPunct="1">
              <a:spcBef>
                <a:spcPct val="10000"/>
              </a:spcBef>
            </a:pPr>
            <a:r>
              <a:rPr lang="de-DE" altLang="de-DE" sz="2200" dirty="0" smtClean="0">
                <a:solidFill>
                  <a:srgbClr val="FAA000"/>
                </a:solidFill>
                <a:latin typeface="Calibri" panose="020F0502020204030204" pitchFamily="34" charset="0"/>
              </a:rPr>
              <a:t>3.3.3 </a:t>
            </a:r>
            <a:r>
              <a:rPr lang="de-DE" altLang="de-DE" sz="2200" dirty="0">
                <a:solidFill>
                  <a:srgbClr val="FAA000"/>
                </a:solidFill>
                <a:latin typeface="Calibri" panose="020F0502020204030204" pitchFamily="34" charset="0"/>
              </a:rPr>
              <a:t>Angebote der </a:t>
            </a:r>
            <a:r>
              <a:rPr lang="de-DE" altLang="de-DE" sz="2200" dirty="0" smtClean="0">
                <a:solidFill>
                  <a:srgbClr val="FAA000"/>
                </a:solidFill>
                <a:latin typeface="Calibri" panose="020F0502020204030204" pitchFamily="34" charset="0"/>
              </a:rPr>
              <a:t>individuellen </a:t>
            </a:r>
            <a:r>
              <a:rPr lang="de-DE" altLang="de-DE" sz="2200" dirty="0">
                <a:solidFill>
                  <a:srgbClr val="FAA000"/>
                </a:solidFill>
                <a:latin typeface="Calibri" panose="020F0502020204030204" pitchFamily="34" charset="0"/>
              </a:rPr>
              <a:t>Beratung und Unterstützung</a:t>
            </a:r>
          </a:p>
          <a:p>
            <a:pPr eaLnBrk="1" hangingPunct="1">
              <a:spcBef>
                <a:spcPct val="10000"/>
              </a:spcBef>
            </a:pPr>
            <a:r>
              <a:rPr lang="de-DE" altLang="de-DE" sz="2200" dirty="0">
                <a:solidFill>
                  <a:srgbClr val="FAA000"/>
                </a:solidFill>
                <a:latin typeface="Calibri" panose="020F0502020204030204" pitchFamily="34" charset="0"/>
              </a:rPr>
              <a:t>4.1.1 </a:t>
            </a:r>
            <a:r>
              <a:rPr lang="de-DE" altLang="de-DE" sz="2200" dirty="0" smtClean="0">
                <a:solidFill>
                  <a:srgbClr val="FAA000"/>
                </a:solidFill>
                <a:latin typeface="Calibri" panose="020F0502020204030204" pitchFamily="34" charset="0"/>
              </a:rPr>
              <a:t>Leitbild</a:t>
            </a:r>
            <a:r>
              <a:rPr lang="de-DE" altLang="de-DE" sz="2200" dirty="0" smtClean="0">
                <a:latin typeface="Calibri" panose="020F0502020204030204" pitchFamily="34" charset="0"/>
              </a:rPr>
              <a:t>    </a:t>
            </a:r>
          </a:p>
          <a:p>
            <a:pPr eaLnBrk="1" hangingPunct="1">
              <a:spcBef>
                <a:spcPct val="10000"/>
              </a:spcBef>
            </a:pPr>
            <a:r>
              <a:rPr lang="de-DE" altLang="de-DE" sz="2200" dirty="0" smtClean="0">
                <a:solidFill>
                  <a:srgbClr val="FAA000"/>
                </a:solidFill>
                <a:latin typeface="Calibri" panose="020F0502020204030204" pitchFamily="34" charset="0"/>
              </a:rPr>
              <a:t>5.1.3 </a:t>
            </a:r>
            <a:r>
              <a:rPr lang="de-DE" altLang="de-DE" sz="2200" dirty="0">
                <a:solidFill>
                  <a:srgbClr val="FAA000"/>
                </a:solidFill>
                <a:latin typeface="Calibri" panose="020F0502020204030204" pitchFamily="34" charset="0"/>
              </a:rPr>
              <a:t>Besondere Angebote der Förderung</a:t>
            </a:r>
          </a:p>
          <a:p>
            <a:pPr eaLnBrk="1" hangingPunct="1">
              <a:spcBef>
                <a:spcPct val="10000"/>
              </a:spcBef>
            </a:pPr>
            <a:r>
              <a:rPr lang="de-DE" altLang="de-DE" sz="2200" dirty="0">
                <a:solidFill>
                  <a:srgbClr val="FAA000"/>
                </a:solidFill>
                <a:latin typeface="Calibri" panose="020F0502020204030204" pitchFamily="34" charset="0"/>
              </a:rPr>
              <a:t>6.2.2 Ausbau der individuellen Förderung</a:t>
            </a:r>
          </a:p>
        </p:txBody>
      </p:sp>
      <p:sp>
        <p:nvSpPr>
          <p:cNvPr id="9"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0"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5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5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p:bldP spid="24583" grpId="0"/>
      <p:bldP spid="2458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FA0AFE1-C382-45EB-91CE-510FB8440302}" type="slidenum">
              <a:rPr lang="de-DE" altLang="de-DE" sz="1200"/>
              <a:pPr/>
              <a:t>25</a:t>
            </a:fld>
            <a:endParaRPr lang="de-DE" altLang="de-DE" sz="1200"/>
          </a:p>
        </p:txBody>
      </p:sp>
      <p:sp>
        <p:nvSpPr>
          <p:cNvPr id="24579"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F00545EE-EDBF-4771-B238-2B4997D4869C}" type="slidenum">
              <a:rPr lang="de-DE" altLang="de-DE" sz="1200"/>
              <a:pPr algn="r"/>
              <a:t>25</a:t>
            </a:fld>
            <a:endParaRPr lang="de-DE" altLang="de-DE" sz="1200"/>
          </a:p>
        </p:txBody>
      </p:sp>
      <p:sp>
        <p:nvSpPr>
          <p:cNvPr id="24580" name="Textfeld 2"/>
          <p:cNvSpPr txBox="1">
            <a:spLocks noChangeArrowheads="1"/>
          </p:cNvSpPr>
          <p:nvPr/>
        </p:nvSpPr>
        <p:spPr bwMode="auto">
          <a:xfrm>
            <a:off x="323601" y="1347387"/>
            <a:ext cx="8424863" cy="92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b="1" dirty="0">
                <a:latin typeface="Calibri" panose="020F0502020204030204" pitchFamily="34" charset="0"/>
              </a:rPr>
              <a:t>Verwendung von Leitgedanken:</a:t>
            </a:r>
            <a:r>
              <a:rPr lang="de-DE" altLang="de-DE" b="1" dirty="0">
                <a:solidFill>
                  <a:srgbClr val="FF0000"/>
                </a:solidFill>
                <a:latin typeface="Calibri" panose="020F0502020204030204" pitchFamily="34" charset="0"/>
              </a:rPr>
              <a:t> </a:t>
            </a:r>
            <a:br>
              <a:rPr lang="de-DE" altLang="de-DE" b="1" dirty="0">
                <a:solidFill>
                  <a:srgbClr val="FF0000"/>
                </a:solidFill>
                <a:latin typeface="Calibri" panose="020F0502020204030204" pitchFamily="34" charset="0"/>
              </a:rPr>
            </a:br>
            <a:endParaRPr lang="de-DE" altLang="de-DE" sz="2000" b="1" dirty="0">
              <a:solidFill>
                <a:srgbClr val="FF0000"/>
              </a:solidFill>
              <a:latin typeface="Calibri" panose="020F0502020204030204" pitchFamily="34" charset="0"/>
            </a:endParaRPr>
          </a:p>
          <a:p>
            <a:pPr>
              <a:lnSpc>
                <a:spcPct val="80000"/>
              </a:lnSpc>
            </a:pPr>
            <a:r>
              <a:rPr lang="de-DE" altLang="de-DE" sz="2000" b="1" dirty="0">
                <a:solidFill>
                  <a:srgbClr val="C00000"/>
                </a:solidFill>
                <a:latin typeface="Calibri" panose="020F0502020204030204" pitchFamily="34" charset="0"/>
              </a:rPr>
              <a:t>Persönlichkeitsbildung, </a:t>
            </a:r>
            <a:r>
              <a:rPr lang="de-DE" altLang="de-DE" b="1" dirty="0">
                <a:solidFill>
                  <a:srgbClr val="C00000"/>
                </a:solidFill>
                <a:latin typeface="Calibri" panose="020F0502020204030204" pitchFamily="34" charset="0"/>
              </a:rPr>
              <a:t>Gesundheitsförderung</a:t>
            </a:r>
            <a:r>
              <a:rPr lang="de-DE" altLang="de-DE" sz="2000" b="1" dirty="0">
                <a:solidFill>
                  <a:srgbClr val="C00000"/>
                </a:solidFill>
                <a:latin typeface="Calibri" panose="020F0502020204030204" pitchFamily="34" charset="0"/>
              </a:rPr>
              <a:t>, individuelle Förderung</a:t>
            </a:r>
          </a:p>
        </p:txBody>
      </p:sp>
      <p:sp>
        <p:nvSpPr>
          <p:cNvPr id="18" name="Rectangle 8"/>
          <p:cNvSpPr>
            <a:spLocks noChangeArrowheads="1"/>
          </p:cNvSpPr>
          <p:nvPr/>
        </p:nvSpPr>
        <p:spPr bwMode="auto">
          <a:xfrm>
            <a:off x="310005" y="3019599"/>
            <a:ext cx="84074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sz="2200" dirty="0" smtClean="0">
                <a:latin typeface="Calibri" panose="020F0502020204030204" pitchFamily="34" charset="0"/>
              </a:rPr>
              <a:t>- „Für den Erfolg einer Schule ist … entscheidend,… wie </a:t>
            </a:r>
            <a:r>
              <a:rPr lang="de-DE" altLang="de-DE" sz="2200" dirty="0">
                <a:latin typeface="Calibri" panose="020F0502020204030204" pitchFamily="34" charset="0"/>
              </a:rPr>
              <a:t>sehr </a:t>
            </a:r>
            <a:r>
              <a:rPr lang="de-DE" altLang="de-DE" sz="2200" dirty="0" smtClean="0">
                <a:latin typeface="Calibri" panose="020F0502020204030204" pitchFamily="34" charset="0"/>
              </a:rPr>
              <a:t>es gelingt, </a:t>
            </a:r>
          </a:p>
          <a:p>
            <a:pPr eaLnBrk="1" hangingPunct="1"/>
            <a:r>
              <a:rPr lang="de-DE" altLang="de-DE" sz="2200" dirty="0" smtClean="0">
                <a:latin typeface="Calibri" panose="020F0502020204030204" pitchFamily="34" charset="0"/>
              </a:rPr>
              <a:t>  ein gutes und </a:t>
            </a:r>
            <a:r>
              <a:rPr lang="de-DE" altLang="de-DE" sz="2200" dirty="0" smtClean="0">
                <a:solidFill>
                  <a:srgbClr val="C00000"/>
                </a:solidFill>
                <a:latin typeface="Calibri" panose="020F0502020204030204" pitchFamily="34" charset="0"/>
              </a:rPr>
              <a:t>gesundes</a:t>
            </a:r>
            <a:r>
              <a:rPr lang="de-DE" altLang="de-DE" sz="2200" dirty="0" smtClean="0">
                <a:latin typeface="Calibri" panose="020F0502020204030204" pitchFamily="34" charset="0"/>
              </a:rPr>
              <a:t> </a:t>
            </a:r>
            <a:r>
              <a:rPr lang="de-DE" altLang="de-DE" sz="2200" dirty="0">
                <a:latin typeface="Calibri" panose="020F0502020204030204" pitchFamily="34" charset="0"/>
              </a:rPr>
              <a:t>S</a:t>
            </a:r>
            <a:r>
              <a:rPr lang="de-DE" altLang="de-DE" sz="2200" dirty="0" smtClean="0">
                <a:latin typeface="Calibri" panose="020F0502020204030204" pitchFamily="34" charset="0"/>
              </a:rPr>
              <a:t>chulklima zu entwickeln …“ </a:t>
            </a:r>
            <a:r>
              <a:rPr lang="de-DE" altLang="de-DE" sz="1400" dirty="0" smtClean="0">
                <a:latin typeface="Calibri" panose="020F0502020204030204" pitchFamily="34" charset="0"/>
              </a:rPr>
              <a:t>( Kap. Aufgaben und Ziele)</a:t>
            </a:r>
            <a:endParaRPr lang="de-DE" altLang="de-DE" sz="1400" dirty="0">
              <a:latin typeface="Calibri" panose="020F0502020204030204" pitchFamily="34" charset="0"/>
            </a:endParaRPr>
          </a:p>
        </p:txBody>
      </p:sp>
      <p:sp>
        <p:nvSpPr>
          <p:cNvPr id="19" name="Rectangle 8"/>
          <p:cNvSpPr>
            <a:spLocks noChangeArrowheads="1"/>
          </p:cNvSpPr>
          <p:nvPr/>
        </p:nvSpPr>
        <p:spPr bwMode="auto">
          <a:xfrm>
            <a:off x="366713" y="2396262"/>
            <a:ext cx="84074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sz="2200" dirty="0" smtClean="0">
                <a:latin typeface="Calibri" panose="020F0502020204030204" pitchFamily="34" charset="0"/>
              </a:rPr>
              <a:t>Beispiele für die Ausrichtung des Handelns auf Gesundheitsförderung:</a:t>
            </a:r>
            <a:endParaRPr lang="de-DE" altLang="de-DE" sz="2200" dirty="0">
              <a:latin typeface="Calibri" panose="020F0502020204030204" pitchFamily="34" charset="0"/>
            </a:endParaRPr>
          </a:p>
        </p:txBody>
      </p:sp>
      <p:sp>
        <p:nvSpPr>
          <p:cNvPr id="20" name="Rectangle 8"/>
          <p:cNvSpPr>
            <a:spLocks noChangeArrowheads="1"/>
          </p:cNvSpPr>
          <p:nvPr/>
        </p:nvSpPr>
        <p:spPr bwMode="auto">
          <a:xfrm>
            <a:off x="1208319" y="3919759"/>
            <a:ext cx="747129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sz="2200" dirty="0" smtClean="0">
                <a:latin typeface="Calibri" panose="020F0502020204030204" pitchFamily="34" charset="0"/>
              </a:rPr>
              <a:t>- Bildungsauftrag </a:t>
            </a:r>
            <a:r>
              <a:rPr lang="de-DE" altLang="de-DE" sz="1600" dirty="0" smtClean="0">
                <a:latin typeface="Calibri" panose="020F0502020204030204" pitchFamily="34" charset="0"/>
              </a:rPr>
              <a:t>u.a. </a:t>
            </a:r>
            <a:r>
              <a:rPr lang="de-DE" altLang="de-DE" sz="2200" dirty="0" smtClean="0">
                <a:latin typeface="Calibri" panose="020F0502020204030204" pitchFamily="34" charset="0"/>
              </a:rPr>
              <a:t>„</a:t>
            </a:r>
            <a:r>
              <a:rPr lang="de-DE" altLang="de-DE" sz="2200" dirty="0" smtClean="0">
                <a:solidFill>
                  <a:srgbClr val="C00000"/>
                </a:solidFill>
                <a:latin typeface="Calibri" panose="020F0502020204030204" pitchFamily="34" charset="0"/>
              </a:rPr>
              <a:t>Gesundheitsbewusstes Leben</a:t>
            </a:r>
            <a:r>
              <a:rPr lang="de-DE" altLang="de-DE" sz="2200" dirty="0" smtClean="0">
                <a:latin typeface="Calibri" panose="020F0502020204030204" pitchFamily="34" charset="0"/>
              </a:rPr>
              <a:t>“</a:t>
            </a:r>
            <a:r>
              <a:rPr lang="de-DE" altLang="de-DE" sz="1400" dirty="0" smtClean="0">
                <a:latin typeface="Calibri" panose="020F0502020204030204" pitchFamily="34" charset="0"/>
              </a:rPr>
              <a:t>( Strukturmodell)</a:t>
            </a:r>
            <a:endParaRPr lang="de-DE" altLang="de-DE" sz="1400" dirty="0">
              <a:latin typeface="Calibri" panose="020F0502020204030204" pitchFamily="34" charset="0"/>
            </a:endParaRPr>
          </a:p>
        </p:txBody>
      </p:sp>
      <p:sp>
        <p:nvSpPr>
          <p:cNvPr id="21" name="Rectangle 8"/>
          <p:cNvSpPr>
            <a:spLocks noChangeArrowheads="1"/>
          </p:cNvSpPr>
          <p:nvPr/>
        </p:nvSpPr>
        <p:spPr bwMode="auto">
          <a:xfrm>
            <a:off x="336213" y="4557634"/>
            <a:ext cx="8628399"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sz="2200" dirty="0" smtClean="0">
                <a:latin typeface="Calibri" panose="020F0502020204030204" pitchFamily="34" charset="0"/>
              </a:rPr>
              <a:t>- Schulinterne </a:t>
            </a:r>
            <a:r>
              <a:rPr lang="de-DE" altLang="de-DE" sz="2200" dirty="0">
                <a:latin typeface="Calibri" panose="020F0502020204030204" pitchFamily="34" charset="0"/>
              </a:rPr>
              <a:t>K</a:t>
            </a:r>
            <a:r>
              <a:rPr lang="de-DE" altLang="de-DE" sz="2200" dirty="0" smtClean="0">
                <a:latin typeface="Calibri" panose="020F0502020204030204" pitchFamily="34" charset="0"/>
              </a:rPr>
              <a:t>onzepte zur Umsetzung der fächerübergreifenden</a:t>
            </a:r>
            <a:br>
              <a:rPr lang="de-DE" altLang="de-DE" sz="2200" dirty="0" smtClean="0">
                <a:latin typeface="Calibri" panose="020F0502020204030204" pitchFamily="34" charset="0"/>
              </a:rPr>
            </a:br>
            <a:r>
              <a:rPr lang="de-DE" altLang="de-DE" sz="2200" dirty="0" smtClean="0">
                <a:latin typeface="Calibri" panose="020F0502020204030204" pitchFamily="34" charset="0"/>
              </a:rPr>
              <a:t>  Aufgaben … „Prävention und </a:t>
            </a:r>
            <a:r>
              <a:rPr lang="de-DE" altLang="de-DE" sz="2200" dirty="0" smtClean="0">
                <a:solidFill>
                  <a:srgbClr val="C00000"/>
                </a:solidFill>
                <a:latin typeface="Calibri" panose="020F0502020204030204" pitchFamily="34" charset="0"/>
              </a:rPr>
              <a:t>Gesundheitsförderung</a:t>
            </a:r>
            <a:r>
              <a:rPr lang="de-DE" altLang="de-DE" sz="2200" dirty="0" smtClean="0">
                <a:latin typeface="Calibri" panose="020F0502020204030204" pitchFamily="34" charset="0"/>
              </a:rPr>
              <a:t>“</a:t>
            </a:r>
            <a:r>
              <a:rPr lang="de-DE" altLang="de-DE" sz="1400" dirty="0" smtClean="0">
                <a:latin typeface="Calibri" panose="020F0502020204030204" pitchFamily="34" charset="0"/>
              </a:rPr>
              <a:t>( 5.2 Schuleigenes Curriculum)</a:t>
            </a:r>
            <a:endParaRPr lang="de-DE" altLang="de-DE" sz="1400" dirty="0">
              <a:latin typeface="Calibri" panose="020F0502020204030204" pitchFamily="34" charset="0"/>
            </a:endParaRPr>
          </a:p>
        </p:txBody>
      </p:sp>
      <p:sp>
        <p:nvSpPr>
          <p:cNvPr id="22" name="Rectangle 8"/>
          <p:cNvSpPr>
            <a:spLocks noChangeArrowheads="1"/>
          </p:cNvSpPr>
          <p:nvPr/>
        </p:nvSpPr>
        <p:spPr bwMode="auto">
          <a:xfrm>
            <a:off x="1229060" y="5467871"/>
            <a:ext cx="7566796"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de-DE" sz="2200" dirty="0" smtClean="0">
                <a:latin typeface="Calibri" panose="020F0502020204030204" pitchFamily="34" charset="0"/>
              </a:rPr>
              <a:t>- „Die Gestaltung der Schule zu einem … </a:t>
            </a:r>
            <a:r>
              <a:rPr lang="de-DE" altLang="de-DE" sz="2200" dirty="0" smtClean="0">
                <a:solidFill>
                  <a:srgbClr val="C00000"/>
                </a:solidFill>
                <a:latin typeface="Calibri" panose="020F0502020204030204" pitchFamily="34" charset="0"/>
              </a:rPr>
              <a:t>gesundheitsfördernden</a:t>
            </a:r>
            <a:br>
              <a:rPr lang="de-DE" altLang="de-DE" sz="2200" dirty="0" smtClean="0">
                <a:solidFill>
                  <a:srgbClr val="C00000"/>
                </a:solidFill>
                <a:latin typeface="Calibri" panose="020F0502020204030204" pitchFamily="34" charset="0"/>
              </a:rPr>
            </a:br>
            <a:r>
              <a:rPr lang="de-DE" altLang="de-DE" sz="2200" dirty="0" smtClean="0">
                <a:solidFill>
                  <a:srgbClr val="C00000"/>
                </a:solidFill>
                <a:latin typeface="Calibri" panose="020F0502020204030204" pitchFamily="34" charset="0"/>
              </a:rPr>
              <a:t>  </a:t>
            </a:r>
            <a:r>
              <a:rPr lang="de-DE" altLang="de-DE" sz="2200" dirty="0" smtClean="0">
                <a:latin typeface="Calibri" panose="020F0502020204030204" pitchFamily="34" charset="0"/>
              </a:rPr>
              <a:t> Erfahrungs- und </a:t>
            </a:r>
            <a:r>
              <a:rPr lang="de-DE" altLang="de-DE" sz="2200" dirty="0" err="1" smtClean="0">
                <a:latin typeface="Calibri" panose="020F0502020204030204" pitchFamily="34" charset="0"/>
              </a:rPr>
              <a:t>Lernraum</a:t>
            </a:r>
            <a:r>
              <a:rPr lang="de-DE" altLang="de-DE" sz="2200" dirty="0" smtClean="0">
                <a:latin typeface="Calibri" panose="020F0502020204030204" pitchFamily="34" charset="0"/>
              </a:rPr>
              <a:t>...“ </a:t>
            </a:r>
            <a:r>
              <a:rPr lang="de-DE" altLang="de-DE" sz="1400" dirty="0" smtClean="0">
                <a:latin typeface="Calibri" panose="020F0502020204030204" pitchFamily="34" charset="0"/>
              </a:rPr>
              <a:t>( 6.3 Beteiligung)</a:t>
            </a:r>
            <a:endParaRPr lang="de-DE" altLang="de-DE" sz="1400" dirty="0">
              <a:latin typeface="Calibri" panose="020F0502020204030204" pitchFamily="34" charset="0"/>
            </a:endParaRPr>
          </a:p>
        </p:txBody>
      </p:sp>
      <p:sp>
        <p:nvSpPr>
          <p:cNvPr id="13"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2"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extLst>
      <p:ext uri="{BB962C8B-B14F-4D97-AF65-F5344CB8AC3E}">
        <p14:creationId xmlns:p14="http://schemas.microsoft.com/office/powerpoint/2010/main" val="139617277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580"/>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45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p:bldP spid="24580" grpId="1"/>
      <p:bldP spid="18" grpId="0"/>
      <p:bldP spid="19" grpId="0"/>
      <p:bldP spid="20" grpId="0"/>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2"/>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FA0AFE1-C382-45EB-91CE-510FB8440302}" type="slidenum">
              <a:rPr lang="de-DE" altLang="de-DE" sz="1200"/>
              <a:pPr/>
              <a:t>26</a:t>
            </a:fld>
            <a:endParaRPr lang="de-DE" altLang="de-DE" sz="1200"/>
          </a:p>
        </p:txBody>
      </p:sp>
      <p:sp>
        <p:nvSpPr>
          <p:cNvPr id="24579"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F00545EE-EDBF-4771-B238-2B4997D4869C}" type="slidenum">
              <a:rPr lang="de-DE" altLang="de-DE" sz="1200"/>
              <a:pPr algn="r"/>
              <a:t>26</a:t>
            </a:fld>
            <a:endParaRPr lang="de-DE" altLang="de-DE" sz="1200"/>
          </a:p>
        </p:txBody>
      </p:sp>
      <p:sp>
        <p:nvSpPr>
          <p:cNvPr id="24580" name="Textfeld 2"/>
          <p:cNvSpPr txBox="1">
            <a:spLocks noChangeArrowheads="1"/>
          </p:cNvSpPr>
          <p:nvPr/>
        </p:nvSpPr>
        <p:spPr bwMode="auto">
          <a:xfrm>
            <a:off x="323850" y="1341438"/>
            <a:ext cx="8424863" cy="92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80000"/>
              </a:lnSpc>
            </a:pPr>
            <a:r>
              <a:rPr lang="de-DE" altLang="de-DE" b="1" dirty="0">
                <a:latin typeface="Calibri" panose="020F0502020204030204" pitchFamily="34" charset="0"/>
              </a:rPr>
              <a:t>Verwendung von Leitgedanken:</a:t>
            </a:r>
            <a:r>
              <a:rPr lang="de-DE" altLang="de-DE" b="1" dirty="0">
                <a:solidFill>
                  <a:srgbClr val="FF0000"/>
                </a:solidFill>
                <a:latin typeface="Calibri" panose="020F0502020204030204" pitchFamily="34" charset="0"/>
              </a:rPr>
              <a:t> </a:t>
            </a:r>
            <a:br>
              <a:rPr lang="de-DE" altLang="de-DE" b="1" dirty="0">
                <a:solidFill>
                  <a:srgbClr val="FF0000"/>
                </a:solidFill>
                <a:latin typeface="Calibri" panose="020F0502020204030204" pitchFamily="34" charset="0"/>
              </a:rPr>
            </a:br>
            <a:endParaRPr lang="de-DE" altLang="de-DE" sz="2000" b="1" dirty="0">
              <a:solidFill>
                <a:srgbClr val="FF0000"/>
              </a:solidFill>
              <a:latin typeface="Calibri" panose="020F0502020204030204" pitchFamily="34" charset="0"/>
            </a:endParaRPr>
          </a:p>
          <a:p>
            <a:pPr>
              <a:lnSpc>
                <a:spcPct val="80000"/>
              </a:lnSpc>
            </a:pPr>
            <a:r>
              <a:rPr lang="de-DE" altLang="de-DE" b="1" dirty="0">
                <a:solidFill>
                  <a:srgbClr val="C00000"/>
                </a:solidFill>
                <a:latin typeface="Calibri" panose="020F0502020204030204" pitchFamily="34" charset="0"/>
              </a:rPr>
              <a:t>Persönlichkeitsbildung, </a:t>
            </a:r>
            <a:r>
              <a:rPr lang="de-DE" altLang="de-DE" sz="2000" b="1" dirty="0">
                <a:solidFill>
                  <a:srgbClr val="C00000"/>
                </a:solidFill>
                <a:latin typeface="Calibri" panose="020F0502020204030204" pitchFamily="34" charset="0"/>
              </a:rPr>
              <a:t>Gesundheitsförderung, individuelle Förderung</a:t>
            </a:r>
          </a:p>
        </p:txBody>
      </p:sp>
      <p:sp>
        <p:nvSpPr>
          <p:cNvPr id="10" name="AutoShape 9"/>
          <p:cNvSpPr>
            <a:spLocks noChangeAspect="1" noChangeArrowheads="1"/>
          </p:cNvSpPr>
          <p:nvPr/>
        </p:nvSpPr>
        <p:spPr bwMode="auto">
          <a:xfrm>
            <a:off x="781224" y="3645024"/>
            <a:ext cx="406400" cy="233363"/>
          </a:xfrm>
          <a:prstGeom prst="rightArrow">
            <a:avLst>
              <a:gd name="adj1" fmla="val 50000"/>
              <a:gd name="adj2" fmla="val 4353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11" name="AutoShape 9"/>
          <p:cNvSpPr>
            <a:spLocks noChangeAspect="1" noChangeArrowheads="1"/>
          </p:cNvSpPr>
          <p:nvPr/>
        </p:nvSpPr>
        <p:spPr bwMode="auto">
          <a:xfrm>
            <a:off x="827584" y="5000742"/>
            <a:ext cx="406400" cy="233363"/>
          </a:xfrm>
          <a:prstGeom prst="rightArrow">
            <a:avLst>
              <a:gd name="adj1" fmla="val 50000"/>
              <a:gd name="adj2" fmla="val 4353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pic>
        <p:nvPicPr>
          <p:cNvPr id="3" name="Grafik 2"/>
          <p:cNvPicPr>
            <a:picLocks noChangeAspect="1"/>
          </p:cNvPicPr>
          <p:nvPr/>
        </p:nvPicPr>
        <p:blipFill>
          <a:blip r:embed="rId3"/>
          <a:stretch>
            <a:fillRect/>
          </a:stretch>
        </p:blipFill>
        <p:spPr>
          <a:xfrm>
            <a:off x="1289512" y="4553968"/>
            <a:ext cx="7459201" cy="1827360"/>
          </a:xfrm>
          <a:prstGeom prst="rect">
            <a:avLst/>
          </a:prstGeom>
        </p:spPr>
      </p:pic>
      <p:pic>
        <p:nvPicPr>
          <p:cNvPr id="4" name="Grafik 3"/>
          <p:cNvPicPr>
            <a:picLocks noChangeAspect="1"/>
          </p:cNvPicPr>
          <p:nvPr/>
        </p:nvPicPr>
        <p:blipFill>
          <a:blip r:embed="rId4"/>
          <a:stretch>
            <a:fillRect/>
          </a:stretch>
        </p:blipFill>
        <p:spPr>
          <a:xfrm>
            <a:off x="1347786" y="2627100"/>
            <a:ext cx="7342651" cy="1603800"/>
          </a:xfrm>
          <a:prstGeom prst="rect">
            <a:avLst/>
          </a:prstGeom>
        </p:spPr>
      </p:pic>
      <p:sp>
        <p:nvSpPr>
          <p:cNvPr id="14" name="AutoShape 9"/>
          <p:cNvSpPr>
            <a:spLocks noChangeAspect="1" noChangeArrowheads="1"/>
          </p:cNvSpPr>
          <p:nvPr/>
        </p:nvSpPr>
        <p:spPr bwMode="auto">
          <a:xfrm>
            <a:off x="781224" y="2898791"/>
            <a:ext cx="406400" cy="233363"/>
          </a:xfrm>
          <a:prstGeom prst="rightArrow">
            <a:avLst>
              <a:gd name="adj1" fmla="val 50000"/>
              <a:gd name="adj2" fmla="val 4353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5" name="Textfeld 4"/>
          <p:cNvSpPr txBox="1"/>
          <p:nvPr/>
        </p:nvSpPr>
        <p:spPr>
          <a:xfrm>
            <a:off x="326670" y="2295346"/>
            <a:ext cx="2217475" cy="400110"/>
          </a:xfrm>
          <a:prstGeom prst="rect">
            <a:avLst/>
          </a:prstGeom>
          <a:noFill/>
        </p:spPr>
        <p:txBody>
          <a:bodyPr wrap="square" rtlCol="0">
            <a:spAutoFit/>
          </a:bodyPr>
          <a:lstStyle/>
          <a:p>
            <a:r>
              <a:rPr lang="de-DE" sz="2000" b="1" dirty="0">
                <a:solidFill>
                  <a:srgbClr val="FAA000"/>
                </a:solidFill>
                <a:latin typeface="Calibri" panose="020F0502020204030204" pitchFamily="34" charset="0"/>
              </a:rPr>
              <a:t>1.1 Kompetenzen</a:t>
            </a:r>
          </a:p>
        </p:txBody>
      </p:sp>
      <p:sp>
        <p:nvSpPr>
          <p:cNvPr id="16" name="Textfeld 15"/>
          <p:cNvSpPr txBox="1"/>
          <p:nvPr/>
        </p:nvSpPr>
        <p:spPr>
          <a:xfrm>
            <a:off x="366713" y="4277564"/>
            <a:ext cx="3485207" cy="400110"/>
          </a:xfrm>
          <a:prstGeom prst="rect">
            <a:avLst/>
          </a:prstGeom>
          <a:noFill/>
        </p:spPr>
        <p:txBody>
          <a:bodyPr wrap="square" rtlCol="0">
            <a:spAutoFit/>
          </a:bodyPr>
          <a:lstStyle/>
          <a:p>
            <a:r>
              <a:rPr lang="de-DE" sz="2000" b="1" dirty="0" smtClean="0">
                <a:solidFill>
                  <a:srgbClr val="FAA000"/>
                </a:solidFill>
                <a:latin typeface="Calibri" panose="020F0502020204030204" pitchFamily="34" charset="0"/>
              </a:rPr>
              <a:t>5.2 Schuleigenes Curriculum</a:t>
            </a:r>
            <a:endParaRPr lang="de-DE" sz="2000" b="1" dirty="0">
              <a:solidFill>
                <a:srgbClr val="FAA000"/>
              </a:solidFill>
              <a:latin typeface="Calibri" panose="020F0502020204030204" pitchFamily="34" charset="0"/>
            </a:endParaRPr>
          </a:p>
        </p:txBody>
      </p:sp>
      <p:sp>
        <p:nvSpPr>
          <p:cNvPr id="17" name="AutoShape 9"/>
          <p:cNvSpPr>
            <a:spLocks noChangeAspect="1" noChangeArrowheads="1"/>
          </p:cNvSpPr>
          <p:nvPr/>
        </p:nvSpPr>
        <p:spPr bwMode="auto">
          <a:xfrm>
            <a:off x="827584" y="5709550"/>
            <a:ext cx="406400" cy="233363"/>
          </a:xfrm>
          <a:prstGeom prst="rightArrow">
            <a:avLst>
              <a:gd name="adj1" fmla="val 50000"/>
              <a:gd name="adj2" fmla="val 4353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de-DE" altLang="de-DE"/>
          </a:p>
        </p:txBody>
      </p:sp>
      <p:sp>
        <p:nvSpPr>
          <p:cNvPr id="15" name="Rectangle 5"/>
          <p:cNvSpPr>
            <a:spLocks noChangeArrowheads="1"/>
          </p:cNvSpPr>
          <p:nvPr/>
        </p:nvSpPr>
        <p:spPr bwMode="auto">
          <a:xfrm>
            <a:off x="143606" y="116632"/>
            <a:ext cx="565253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smtClean="0">
                <a:solidFill>
                  <a:srgbClr val="595959"/>
                </a:solidFill>
                <a:latin typeface="Calibri" panose="020F0502020204030204" pitchFamily="34" charset="0"/>
              </a:rPr>
              <a:t>Unterstützung durch den Orientierungsrahmen</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8"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extLst>
      <p:ext uri="{BB962C8B-B14F-4D97-AF65-F5344CB8AC3E}">
        <p14:creationId xmlns:p14="http://schemas.microsoft.com/office/powerpoint/2010/main" val="414128043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580"/>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458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p:bldP spid="24580" grpId="1"/>
      <p:bldP spid="10" grpId="0" animBg="1"/>
      <p:bldP spid="11" grpId="0" animBg="1"/>
      <p:bldP spid="14" grpId="0" animBg="1"/>
      <p:bldP spid="5" grpId="0"/>
      <p:bldP spid="16" grpId="0"/>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119AD4B2-1F5F-48B4-9A90-111599891D61}" type="slidenum">
              <a:rPr lang="de-DE" altLang="de-DE" sz="1200"/>
              <a:pPr algn="r"/>
              <a:t>27</a:t>
            </a:fld>
            <a:endParaRPr lang="de-DE" altLang="de-DE" sz="1200"/>
          </a:p>
        </p:txBody>
      </p:sp>
      <p:sp>
        <p:nvSpPr>
          <p:cNvPr id="134147" name="Rectangle 12"/>
          <p:cNvSpPr txBox="1">
            <a:spLocks noGrp="1" noChangeArrowheads="1"/>
          </p:cNvSpPr>
          <p:nvPr/>
        </p:nvSpPr>
        <p:spPr bwMode="auto">
          <a:xfrm>
            <a:off x="7956550" y="6492875"/>
            <a:ext cx="1008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B52005BF-0947-4FD0-A123-DF0C853ED956}" type="slidenum">
              <a:rPr lang="de-DE" altLang="de-DE" sz="1200"/>
              <a:pPr algn="r"/>
              <a:t>27</a:t>
            </a:fld>
            <a:endParaRPr lang="de-DE" altLang="de-DE" sz="1200"/>
          </a:p>
        </p:txBody>
      </p:sp>
      <p:sp>
        <p:nvSpPr>
          <p:cNvPr id="134148" name="Textfeld 1"/>
          <p:cNvSpPr txBox="1">
            <a:spLocks noChangeArrowheads="1"/>
          </p:cNvSpPr>
          <p:nvPr/>
        </p:nvSpPr>
        <p:spPr bwMode="auto">
          <a:xfrm>
            <a:off x="250825" y="3716338"/>
            <a:ext cx="8713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pPr>
            <a:endParaRPr lang="de-DE" altLang="de-DE" sz="1800">
              <a:latin typeface="Calibri" panose="020F0502020204030204" pitchFamily="34" charset="0"/>
            </a:endParaRPr>
          </a:p>
        </p:txBody>
      </p:sp>
      <p:sp>
        <p:nvSpPr>
          <p:cNvPr id="134151" name="Text Box 7"/>
          <p:cNvSpPr txBox="1">
            <a:spLocks noChangeArrowheads="1"/>
          </p:cNvSpPr>
          <p:nvPr/>
        </p:nvSpPr>
        <p:spPr bwMode="auto">
          <a:xfrm>
            <a:off x="2916238" y="3284538"/>
            <a:ext cx="352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de-DE" altLang="de-DE"/>
          </a:p>
        </p:txBody>
      </p:sp>
      <p:pic>
        <p:nvPicPr>
          <p:cNvPr id="2" name="Grafik 1" descr="Schulqualität | Nds. Kultusministerium - Internet Explorer"/>
          <p:cNvPicPr>
            <a:picLocks noChangeAspect="1"/>
          </p:cNvPicPr>
          <p:nvPr/>
        </p:nvPicPr>
        <p:blipFill rotWithShape="1">
          <a:blip r:embed="rId3">
            <a:extLst>
              <a:ext uri="{28A0092B-C50C-407E-A947-70E740481C1C}">
                <a14:useLocalDpi xmlns:a14="http://schemas.microsoft.com/office/drawing/2010/main" val="0"/>
              </a:ext>
            </a:extLst>
          </a:blip>
          <a:srcRect t="6951"/>
          <a:stretch/>
        </p:blipFill>
        <p:spPr>
          <a:xfrm>
            <a:off x="3953938" y="1156531"/>
            <a:ext cx="4819026" cy="5119613"/>
          </a:xfrm>
          <a:prstGeom prst="rect">
            <a:avLst/>
          </a:prstGeom>
        </p:spPr>
      </p:pic>
      <p:sp>
        <p:nvSpPr>
          <p:cNvPr id="3" name="Textfeld 2"/>
          <p:cNvSpPr txBox="1"/>
          <p:nvPr/>
        </p:nvSpPr>
        <p:spPr>
          <a:xfrm>
            <a:off x="518753" y="5260481"/>
            <a:ext cx="2929329" cy="1015663"/>
          </a:xfrm>
          <a:prstGeom prst="rect">
            <a:avLst/>
          </a:prstGeom>
          <a:noFill/>
        </p:spPr>
        <p:txBody>
          <a:bodyPr wrap="square" rtlCol="0">
            <a:spAutoFit/>
          </a:bodyPr>
          <a:lstStyle/>
          <a:p>
            <a:r>
              <a:rPr lang="de-DE" dirty="0" smtClean="0">
                <a:latin typeface="Calibri" panose="020F0502020204030204" pitchFamily="34" charset="0"/>
              </a:rPr>
              <a:t>Internetauftritt</a:t>
            </a:r>
          </a:p>
          <a:p>
            <a:r>
              <a:rPr lang="de-DE" sz="1800" dirty="0" smtClean="0">
                <a:latin typeface="Calibri" panose="020F0502020204030204" pitchFamily="34" charset="0"/>
              </a:rPr>
              <a:t>www.mk.niedersachsen.de</a:t>
            </a:r>
          </a:p>
          <a:p>
            <a:r>
              <a:rPr lang="de-DE" sz="1800" dirty="0">
                <a:latin typeface="Calibri" panose="020F0502020204030204" pitchFamily="34" charset="0"/>
              </a:rPr>
              <a:t>&gt; Schule &gt; </a:t>
            </a:r>
            <a:r>
              <a:rPr lang="de-DE" sz="1800" dirty="0" smtClean="0">
                <a:latin typeface="Calibri" panose="020F0502020204030204" pitchFamily="34" charset="0"/>
              </a:rPr>
              <a:t>Schulqualität</a:t>
            </a:r>
            <a:endParaRPr lang="de-DE" sz="1800" dirty="0">
              <a:latin typeface="Calibri" panose="020F0502020204030204" pitchFamily="34" charset="0"/>
            </a:endParaRPr>
          </a:p>
        </p:txBody>
      </p:sp>
      <p:sp>
        <p:nvSpPr>
          <p:cNvPr id="11" name="Textfeld 10"/>
          <p:cNvSpPr txBox="1"/>
          <p:nvPr/>
        </p:nvSpPr>
        <p:spPr>
          <a:xfrm>
            <a:off x="353719" y="1237824"/>
            <a:ext cx="3081369" cy="4093428"/>
          </a:xfrm>
          <a:prstGeom prst="rect">
            <a:avLst/>
          </a:prstGeom>
          <a:noFill/>
        </p:spPr>
        <p:txBody>
          <a:bodyPr wrap="square" rtlCol="0">
            <a:spAutoFit/>
          </a:bodyPr>
          <a:lstStyle/>
          <a:p>
            <a:r>
              <a:rPr lang="de-DE" b="1" dirty="0" smtClean="0">
                <a:latin typeface="Calibri" panose="020F0502020204030204" pitchFamily="34" charset="0"/>
              </a:rPr>
              <a:t>Weitere Fragen zur</a:t>
            </a:r>
          </a:p>
          <a:p>
            <a:endParaRPr lang="de-DE" b="1" dirty="0" smtClean="0">
              <a:solidFill>
                <a:srgbClr val="C00000"/>
              </a:solidFill>
              <a:latin typeface="Calibri" panose="020F0502020204030204" pitchFamily="34" charset="0"/>
            </a:endParaRPr>
          </a:p>
          <a:p>
            <a:r>
              <a:rPr lang="de-DE" b="1" dirty="0">
                <a:solidFill>
                  <a:srgbClr val="A50021"/>
                </a:solidFill>
                <a:latin typeface="Calibri" panose="020F0502020204030204" pitchFamily="34" charset="0"/>
              </a:rPr>
              <a:t>schulischen Qualitätsentwicklung</a:t>
            </a:r>
          </a:p>
          <a:p>
            <a:r>
              <a:rPr lang="de-DE" b="1" dirty="0">
                <a:solidFill>
                  <a:srgbClr val="A50021"/>
                </a:solidFill>
                <a:latin typeface="Calibri" panose="020F0502020204030204" pitchFamily="34" charset="0"/>
              </a:rPr>
              <a:t>in Niedersachsen</a:t>
            </a:r>
          </a:p>
          <a:p>
            <a:pPr algn="ctr"/>
            <a:r>
              <a:rPr lang="de-DE" sz="14000" b="1" dirty="0" smtClean="0">
                <a:latin typeface="Calibri" panose="020F0502020204030204" pitchFamily="34" charset="0"/>
              </a:rPr>
              <a:t>?</a:t>
            </a:r>
            <a:endParaRPr lang="de-DE" sz="14000" b="1" dirty="0">
              <a:latin typeface="Calibri" panose="020F0502020204030204" pitchFamily="34" charset="0"/>
            </a:endParaRPr>
          </a:p>
        </p:txBody>
      </p:sp>
      <p:sp>
        <p:nvSpPr>
          <p:cNvPr id="13" name="Rectangle 5"/>
          <p:cNvSpPr>
            <a:spLocks noChangeArrowheads="1"/>
          </p:cNvSpPr>
          <p:nvPr/>
        </p:nvSpPr>
        <p:spPr bwMode="auto">
          <a:xfrm>
            <a:off x="143606" y="116632"/>
            <a:ext cx="5329287"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ctr" eaLnBrk="0" hangingPunct="0">
              <a:defRPr sz="4400">
                <a:solidFill>
                  <a:schemeClr val="tx2"/>
                </a:solidFill>
                <a:latin typeface="Arial" panose="020B0604020202020204" pitchFamily="34" charset="0"/>
                <a:ea typeface="ＭＳ Ｐゴシック" panose="020B0600070205080204" pitchFamily="34" charset="-128"/>
              </a:defRPr>
            </a:lvl1pPr>
            <a:lvl2pPr algn="ctr" eaLnBrk="0" hangingPunct="0">
              <a:defRPr sz="4400">
                <a:solidFill>
                  <a:schemeClr val="tx2"/>
                </a:solidFill>
                <a:latin typeface="Arial" panose="020B0604020202020204" pitchFamily="34" charset="0"/>
                <a:ea typeface="ＭＳ Ｐゴシック" panose="020B0600070205080204" pitchFamily="34" charset="-128"/>
              </a:defRPr>
            </a:lvl2pPr>
            <a:lvl3pPr algn="ctr" eaLnBrk="0" hangingPunct="0">
              <a:defRPr sz="4400">
                <a:solidFill>
                  <a:schemeClr val="tx2"/>
                </a:solidFill>
                <a:latin typeface="Arial" panose="020B0604020202020204" pitchFamily="34" charset="0"/>
                <a:ea typeface="ＭＳ Ｐゴシック" panose="020B0600070205080204" pitchFamily="34" charset="-128"/>
              </a:defRPr>
            </a:lvl3pPr>
            <a:lvl4pPr algn="ctr" eaLnBrk="0" hangingPunct="0">
              <a:defRPr sz="4400">
                <a:solidFill>
                  <a:schemeClr val="tx2"/>
                </a:solidFill>
                <a:latin typeface="Arial" panose="020B0604020202020204" pitchFamily="34" charset="0"/>
                <a:ea typeface="ＭＳ Ｐゴシック" panose="020B0600070205080204" pitchFamily="34" charset="-128"/>
              </a:defRPr>
            </a:lvl4pPr>
            <a:lvl5pPr algn="ctr" eaLnBrk="0" hangingPunct="0">
              <a:defRPr sz="4400">
                <a:solidFill>
                  <a:schemeClr val="tx2"/>
                </a:solidFill>
                <a:latin typeface="Arial" panose="020B0604020202020204" pitchFamily="34" charset="0"/>
                <a:ea typeface="ＭＳ Ｐゴシック" panose="020B0600070205080204" pitchFamily="34" charset="-128"/>
              </a:defRPr>
            </a:lvl5pPr>
            <a:lvl6pPr marL="4572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a:lstStyle>
          <a:p>
            <a:pPr algn="l"/>
            <a:r>
              <a:rPr lang="de-DE" altLang="de-DE" sz="2400" b="1" dirty="0" smtClean="0">
                <a:solidFill>
                  <a:schemeClr val="tx1"/>
                </a:solidFill>
                <a:latin typeface="Calibri" panose="020F0502020204030204" pitchFamily="34" charset="0"/>
              </a:rPr>
              <a:t>Schulische Qualitätsentwicklung</a:t>
            </a:r>
            <a:r>
              <a:rPr lang="de-DE" altLang="de-DE" sz="2000" b="1" dirty="0">
                <a:solidFill>
                  <a:srgbClr val="595959"/>
                </a:solidFill>
                <a:latin typeface="Calibri" panose="020F0502020204030204" pitchFamily="34" charset="0"/>
              </a:rPr>
              <a:t/>
            </a:r>
            <a:br>
              <a:rPr lang="de-DE" altLang="de-DE" sz="2000" b="1" dirty="0">
                <a:solidFill>
                  <a:srgbClr val="595959"/>
                </a:solidFill>
                <a:latin typeface="Calibri" panose="020F0502020204030204" pitchFamily="34" charset="0"/>
              </a:rPr>
            </a:br>
            <a:r>
              <a:rPr lang="de-DE" altLang="de-DE" sz="2200" b="1" dirty="0">
                <a:solidFill>
                  <a:schemeClr val="tx1"/>
                </a:solidFill>
                <a:latin typeface="Calibri" panose="020F0502020204030204" pitchFamily="34" charset="0"/>
              </a:rPr>
              <a:t>Ausrichtung </a:t>
            </a:r>
            <a:r>
              <a:rPr lang="de-DE" altLang="de-DE" sz="2000" b="1" dirty="0" smtClean="0">
                <a:solidFill>
                  <a:schemeClr val="tx1"/>
                </a:solidFill>
                <a:latin typeface="Calibri" panose="020F0502020204030204" pitchFamily="34" charset="0"/>
              </a:rPr>
              <a:t>- </a:t>
            </a:r>
            <a:r>
              <a:rPr lang="de-DE" altLang="de-DE" sz="2200" b="1" dirty="0">
                <a:solidFill>
                  <a:schemeClr val="tx1"/>
                </a:solidFill>
                <a:latin typeface="Calibri" panose="020F0502020204030204" pitchFamily="34" charset="0"/>
              </a:rPr>
              <a:t>A</a:t>
            </a:r>
            <a:r>
              <a:rPr lang="de-DE" altLang="de-DE" sz="2200" b="1" dirty="0" smtClean="0">
                <a:solidFill>
                  <a:schemeClr val="tx1"/>
                </a:solidFill>
                <a:latin typeface="Calibri" panose="020F0502020204030204" pitchFamily="34" charset="0"/>
              </a:rPr>
              <a:t>usgestaltung - Unterstützung</a:t>
            </a:r>
            <a:r>
              <a:rPr lang="de-DE" altLang="de-DE" sz="2400" b="1" dirty="0">
                <a:solidFill>
                  <a:srgbClr val="595959"/>
                </a:solidFill>
                <a:latin typeface="Calibri" panose="020F0502020204030204" pitchFamily="34" charset="0"/>
              </a:rPr>
              <a:t/>
            </a:r>
            <a:br>
              <a:rPr lang="de-DE" altLang="de-DE" sz="2400" b="1" dirty="0">
                <a:solidFill>
                  <a:srgbClr val="595959"/>
                </a:solidFill>
                <a:latin typeface="Calibri" panose="020F0502020204030204" pitchFamily="34" charset="0"/>
              </a:rPr>
            </a:br>
            <a:endParaRPr lang="de-DE" altLang="de-DE" sz="2400" b="1" dirty="0">
              <a:solidFill>
                <a:srgbClr val="595959"/>
              </a:solidFill>
              <a:latin typeface="Calibri" panose="020F0502020204030204" pitchFamily="34" charset="0"/>
            </a:endParaRPr>
          </a:p>
        </p:txBody>
      </p:sp>
      <p:sp>
        <p:nvSpPr>
          <p:cNvPr id="12" name="Rectangle 5"/>
          <p:cNvSpPr>
            <a:spLocks noChangeArrowheads="1"/>
          </p:cNvSpPr>
          <p:nvPr/>
        </p:nvSpPr>
        <p:spPr bwMode="auto">
          <a:xfrm>
            <a:off x="366713" y="6497638"/>
            <a:ext cx="730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e-DE" altLang="de-DE" sz="1000" b="1" dirty="0"/>
              <a:t> 	Niedersächsisches Kultusministerium </a:t>
            </a:r>
            <a:r>
              <a:rPr lang="de-DE" altLang="de-DE" sz="1000" b="1" dirty="0">
                <a:sym typeface="Symbol" panose="05050102010706020507" pitchFamily="18" charset="2"/>
              </a:rPr>
              <a:t> Referat 31  </a:t>
            </a:r>
            <a:r>
              <a:rPr lang="de-DE" altLang="de-DE" sz="1000" b="1" dirty="0" smtClean="0">
                <a:sym typeface="Symbol" panose="05050102010706020507" pitchFamily="18" charset="2"/>
              </a:rPr>
              <a:t>Februar 2015</a:t>
            </a:r>
            <a:endParaRPr lang="de-DE" altLang="de-DE" sz="1000" b="1" dirty="0">
              <a:sym typeface="Symbol" panose="05050102010706020507" pitchFamily="18" charset="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theme/theme1.xml><?xml version="1.0" encoding="utf-8"?>
<a:theme xmlns:a="http://schemas.openxmlformats.org/drawingml/2006/main" name="2_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
        <a:ea typeface=""/>
        <a:cs typeface=""/>
      </a:majorFont>
      <a:minorFont>
        <a:latin typeface=""/>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3742</Words>
  <Application>Microsoft Office PowerPoint</Application>
  <PresentationFormat>Bildschirmpräsentation (4:3)</PresentationFormat>
  <Paragraphs>407</Paragraphs>
  <Slides>27</Slides>
  <Notes>27</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2</vt:i4>
      </vt:variant>
      <vt:variant>
        <vt:lpstr>Folientitel</vt:lpstr>
      </vt:variant>
      <vt:variant>
        <vt:i4>27</vt:i4>
      </vt:variant>
    </vt:vector>
  </HeadingPairs>
  <TitlesOfParts>
    <vt:vector size="36" baseType="lpstr">
      <vt:lpstr>ＭＳ Ｐゴシック</vt:lpstr>
      <vt:lpstr>Arial</vt:lpstr>
      <vt:lpstr>Calibri</vt:lpstr>
      <vt:lpstr>Symbol</vt:lpstr>
      <vt:lpstr>Times New Roman</vt:lpstr>
      <vt:lpstr>Wingdings</vt:lpstr>
      <vt:lpstr>2_Standarddesign</vt:lpstr>
      <vt:lpstr>CorelDRAW</vt:lpstr>
      <vt:lpstr>Acrobat Document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STK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Kein Folientitel</dc:title>
  <dc:creator>Orthograf!</dc:creator>
  <cp:lastModifiedBy>Schillings, Alke (MK)</cp:lastModifiedBy>
  <cp:revision>1766</cp:revision>
  <cp:lastPrinted>2015-02-03T10:09:41Z</cp:lastPrinted>
  <dcterms:created xsi:type="dcterms:W3CDTF">2010-10-19T15:05:36Z</dcterms:created>
  <dcterms:modified xsi:type="dcterms:W3CDTF">2016-10-11T09:48:14Z</dcterms:modified>
  <cp:contentStatus/>
</cp:coreProperties>
</file>