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88" r:id="rId1"/>
  </p:sldMasterIdLst>
  <p:notesMasterIdLst>
    <p:notesMasterId r:id="rId7"/>
  </p:notesMasterIdLst>
  <p:handoutMasterIdLst>
    <p:handoutMasterId r:id="rId8"/>
  </p:handoutMasterIdLst>
  <p:sldIdLst>
    <p:sldId id="977" r:id="rId2"/>
    <p:sldId id="1002" r:id="rId3"/>
    <p:sldId id="1000" r:id="rId4"/>
    <p:sldId id="998" r:id="rId5"/>
    <p:sldId id="1001" r:id="rId6"/>
  </p:sldIdLst>
  <p:sldSz cx="9144000" cy="6858000" type="screen4x3"/>
  <p:notesSz cx="7010400" cy="92964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6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A000"/>
    <a:srgbClr val="E04F0E"/>
    <a:srgbClr val="FA8203"/>
    <a:srgbClr val="A50021"/>
    <a:srgbClr val="FFF5AF"/>
    <a:srgbClr val="FFCC00"/>
    <a:srgbClr val="FFC800"/>
    <a:srgbClr val="FFFF99"/>
    <a:srgbClr val="FAA000"/>
    <a:srgbClr val="FFD5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77" autoAdjust="0"/>
    <p:restoredTop sz="69464" autoAdjust="0"/>
  </p:normalViewPr>
  <p:slideViewPr>
    <p:cSldViewPr snapToObjects="1">
      <p:cViewPr varScale="1">
        <p:scale>
          <a:sx n="62" d="100"/>
          <a:sy n="62" d="100"/>
        </p:scale>
        <p:origin x="882" y="72"/>
      </p:cViewPr>
      <p:guideLst>
        <p:guide orient="horz" pos="36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12084"/>
    </p:cViewPr>
  </p:sorterViewPr>
  <p:notesViewPr>
    <p:cSldViewPr snapToObjects="1">
      <p:cViewPr>
        <p:scale>
          <a:sx n="150" d="100"/>
          <a:sy n="150" d="100"/>
        </p:scale>
        <p:origin x="2400" y="-1404"/>
      </p:cViewPr>
      <p:guideLst>
        <p:guide orient="horz" pos="2928"/>
        <p:guide pos="220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18958" cy="501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868" tIns="45433" rIns="90868" bIns="45433" numCol="1" anchor="t" anchorCtr="0" compatLnSpc="1">
            <a:prstTxWarp prst="textNoShape">
              <a:avLst/>
            </a:prstTxWarp>
          </a:bodyPr>
          <a:lstStyle>
            <a:lvl1pPr defTabSz="908050" eaLnBrk="0" hangingPunct="0">
              <a:defRPr sz="110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873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796" y="1"/>
            <a:ext cx="3018958" cy="501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868" tIns="45433" rIns="90868" bIns="45433" numCol="1" anchor="t" anchorCtr="0" compatLnSpc="1">
            <a:prstTxWarp prst="textNoShape">
              <a:avLst/>
            </a:prstTxWarp>
          </a:bodyPr>
          <a:lstStyle>
            <a:lvl1pPr algn="r" defTabSz="908050" eaLnBrk="0" hangingPunct="0">
              <a:defRPr sz="110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873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48901"/>
            <a:ext cx="3018958" cy="428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868" tIns="45433" rIns="90868" bIns="45433" numCol="1" anchor="b" anchorCtr="0" compatLnSpc="1">
            <a:prstTxWarp prst="textNoShape">
              <a:avLst/>
            </a:prstTxWarp>
          </a:bodyPr>
          <a:lstStyle>
            <a:lvl1pPr defTabSz="908050" eaLnBrk="0" hangingPunct="0">
              <a:defRPr sz="110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873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796" y="8848901"/>
            <a:ext cx="3018958" cy="428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868" tIns="45433" rIns="90868" bIns="45433" numCol="1" anchor="b" anchorCtr="0" compatLnSpc="1">
            <a:prstTxWarp prst="textNoShape">
              <a:avLst/>
            </a:prstTxWarp>
          </a:bodyPr>
          <a:lstStyle>
            <a:lvl1pPr algn="r" defTabSz="908050" eaLnBrk="0" hangingPunct="0">
              <a:defRPr sz="1100">
                <a:latin typeface="Times New Roman" panose="02020603050405020304" pitchFamily="18" charset="0"/>
              </a:defRPr>
            </a:lvl1pPr>
          </a:lstStyle>
          <a:p>
            <a:fld id="{F3748C5E-413A-494E-A93C-3911A2235A05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4085917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38604" cy="465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868" tIns="45433" rIns="90868" bIns="45433" numCol="1" anchor="t" anchorCtr="0" compatLnSpc="1">
            <a:prstTxWarp prst="textNoShape">
              <a:avLst/>
            </a:prstTxWarp>
          </a:bodyPr>
          <a:lstStyle>
            <a:lvl1pPr defTabSz="908050" eaLnBrk="0" hangingPunct="0">
              <a:defRPr sz="110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796" y="1"/>
            <a:ext cx="3038604" cy="465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868" tIns="45433" rIns="90868" bIns="45433" numCol="1" anchor="t" anchorCtr="0" compatLnSpc="1">
            <a:prstTxWarp prst="textNoShape">
              <a:avLst/>
            </a:prstTxWarp>
          </a:bodyPr>
          <a:lstStyle>
            <a:lvl1pPr algn="r" defTabSz="908050" eaLnBrk="0" hangingPunct="0">
              <a:defRPr sz="110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9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5863" y="696913"/>
            <a:ext cx="4645025" cy="34845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830" y="4415531"/>
            <a:ext cx="5140742" cy="4183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868" tIns="45433" rIns="90868" bIns="454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Klicken Sie, um die Formate des Vorlagentextes zu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059"/>
            <a:ext cx="3038604" cy="465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868" tIns="45433" rIns="90868" bIns="45433" numCol="1" anchor="b" anchorCtr="0" compatLnSpc="1">
            <a:prstTxWarp prst="textNoShape">
              <a:avLst/>
            </a:prstTxWarp>
          </a:bodyPr>
          <a:lstStyle>
            <a:lvl1pPr defTabSz="908050" eaLnBrk="0" hangingPunct="0">
              <a:defRPr sz="110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796" y="8831059"/>
            <a:ext cx="3038604" cy="465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868" tIns="45433" rIns="90868" bIns="45433" numCol="1" anchor="b" anchorCtr="0" compatLnSpc="1">
            <a:prstTxWarp prst="textNoShape">
              <a:avLst/>
            </a:prstTxWarp>
          </a:bodyPr>
          <a:lstStyle>
            <a:lvl1pPr algn="r" defTabSz="908050" eaLnBrk="0" hangingPunct="0">
              <a:defRPr sz="1100">
                <a:latin typeface="Times New Roman" panose="02020603050405020304" pitchFamily="18" charset="0"/>
              </a:defRPr>
            </a:lvl1pPr>
          </a:lstStyle>
          <a:p>
            <a:fld id="{EA4AF025-8AB7-44D8-A945-55F8065BA529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9220654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5358" y="4415530"/>
            <a:ext cx="5939685" cy="4683137"/>
          </a:xfrm>
          <a:noFill/>
        </p:spPr>
        <p:txBody>
          <a:bodyPr/>
          <a:lstStyle/>
          <a:p>
            <a:endParaRPr lang="de-DE" altLang="de-DE" sz="1200" dirty="0" smtClean="0">
              <a:ea typeface="ＭＳ Ｐゴシック" panose="020B0600070205080204" pitchFamily="34" charset="-128"/>
            </a:endParaRPr>
          </a:p>
          <a:p>
            <a:pPr eaLnBrk="0" hangingPunct="0">
              <a:spcBef>
                <a:spcPts val="600"/>
              </a:spcBef>
              <a:buFont typeface="Wingdings" panose="05000000000000000000" pitchFamily="2" charset="2"/>
              <a:buNone/>
            </a:pPr>
            <a:endParaRPr lang="de-DE" altLang="de-DE" sz="1200" baseline="0" dirty="0" smtClean="0"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  <a:p>
            <a:endParaRPr lang="de-DE" altLang="de-DE" sz="1200" baseline="0" dirty="0" smtClean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038664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5358" y="4415530"/>
            <a:ext cx="5939685" cy="4683137"/>
          </a:xfrm>
          <a:noFill/>
        </p:spPr>
        <p:txBody>
          <a:bodyPr/>
          <a:lstStyle/>
          <a:p>
            <a:endParaRPr lang="de-DE" altLang="de-DE" sz="1200" dirty="0" smtClean="0">
              <a:ea typeface="ＭＳ Ｐゴシック" panose="020B0600070205080204" pitchFamily="34" charset="-128"/>
            </a:endParaRPr>
          </a:p>
          <a:p>
            <a:pPr eaLnBrk="0" hangingPunct="0">
              <a:spcBef>
                <a:spcPts val="600"/>
              </a:spcBef>
              <a:buFont typeface="Wingdings" panose="05000000000000000000" pitchFamily="2" charset="2"/>
              <a:buNone/>
            </a:pPr>
            <a:endParaRPr lang="de-DE" altLang="de-DE" sz="1200" baseline="0" dirty="0" smtClean="0"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  <a:p>
            <a:endParaRPr lang="de-DE" altLang="de-DE" sz="1200" baseline="0" dirty="0" smtClean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076043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5358" y="4415530"/>
            <a:ext cx="5939685" cy="4683137"/>
          </a:xfrm>
          <a:noFill/>
        </p:spPr>
        <p:txBody>
          <a:bodyPr/>
          <a:lstStyle/>
          <a:p>
            <a:endParaRPr lang="de-DE" altLang="de-DE" smtClean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842616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5358" y="4415530"/>
            <a:ext cx="5939685" cy="4683137"/>
          </a:xfrm>
          <a:noFill/>
        </p:spPr>
        <p:txBody>
          <a:bodyPr/>
          <a:lstStyle/>
          <a:p>
            <a:endParaRPr lang="de-DE" altLang="de-DE" smtClean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376112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5358" y="4415530"/>
            <a:ext cx="5939685" cy="4683137"/>
          </a:xfrm>
          <a:noFill/>
        </p:spPr>
        <p:txBody>
          <a:bodyPr/>
          <a:lstStyle/>
          <a:p>
            <a:endParaRPr lang="de-DE" altLang="de-DE" smtClean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287762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jpeg"/><Relationship Id="rId4" Type="http://schemas.openxmlformats.org/officeDocument/2006/relationships/image" Target="../media/image1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/>
        </p:nvGraphicFramePr>
        <p:xfrm>
          <a:off x="2765425" y="2312988"/>
          <a:ext cx="211138" cy="217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13" name="CorelDRAW" r:id="rId3" imgW="452880" imgH="461520" progId="">
                  <p:embed/>
                </p:oleObj>
              </mc:Choice>
              <mc:Fallback>
                <p:oleObj name="CorelDRAW" r:id="rId3" imgW="452880" imgH="46152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65425" y="2312988"/>
                        <a:ext cx="211138" cy="217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hteck 3"/>
          <p:cNvSpPr>
            <a:spLocks noChangeArrowheads="1"/>
          </p:cNvSpPr>
          <p:nvPr userDrawn="1"/>
        </p:nvSpPr>
        <p:spPr bwMode="auto">
          <a:xfrm>
            <a:off x="0" y="0"/>
            <a:ext cx="9144000" cy="8763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de-DE" altLang="de-DE"/>
          </a:p>
        </p:txBody>
      </p:sp>
      <p:sp>
        <p:nvSpPr>
          <p:cNvPr id="4" name="Line 2"/>
          <p:cNvSpPr>
            <a:spLocks noChangeShapeType="1"/>
          </p:cNvSpPr>
          <p:nvPr userDrawn="1"/>
        </p:nvSpPr>
        <p:spPr bwMode="auto">
          <a:xfrm>
            <a:off x="0" y="6399213"/>
            <a:ext cx="9144000" cy="0"/>
          </a:xfrm>
          <a:prstGeom prst="line">
            <a:avLst/>
          </a:prstGeom>
          <a:noFill/>
          <a:ln w="28575">
            <a:solidFill>
              <a:srgbClr val="A5002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5" name="Line 2"/>
          <p:cNvSpPr>
            <a:spLocks noChangeShapeType="1"/>
          </p:cNvSpPr>
          <p:nvPr userDrawn="1"/>
        </p:nvSpPr>
        <p:spPr bwMode="auto">
          <a:xfrm>
            <a:off x="0" y="1011238"/>
            <a:ext cx="9144000" cy="0"/>
          </a:xfrm>
          <a:prstGeom prst="line">
            <a:avLst/>
          </a:prstGeom>
          <a:noFill/>
          <a:ln w="76200">
            <a:solidFill>
              <a:srgbClr val="A5002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pic>
        <p:nvPicPr>
          <p:cNvPr id="6" name="Picture 11" descr="rot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87313"/>
            <a:ext cx="3084513" cy="788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E81E19F-2293-437B-9E3F-24887493A656}" type="slidenum">
              <a:rPr lang="de-DE" altLang="de-DE"/>
              <a:pPr/>
              <a:t>‹Nr.›</a:t>
            </a:fld>
            <a:endParaRPr lang="de-DE" altLang="de-DE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1"/>
          </p:nvPr>
        </p:nvSpPr>
        <p:spPr bwMode="auto">
          <a:xfrm>
            <a:off x="250825" y="6483350"/>
            <a:ext cx="2133600" cy="25876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5ADE59FD-9FFB-4F27-BAFC-1DB0C606F653}" type="datetime1">
              <a:rPr lang="de-DE"/>
              <a:pPr>
                <a:defRPr/>
              </a:pPr>
              <a:t>13.10.2016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971795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4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56550" y="6492875"/>
            <a:ext cx="1008063" cy="24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B55FA06B-12C3-45DF-AAB6-4D89E2C1315A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</p:sldLayoutIdLst>
  <p:transition spd="slow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2"/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D6E919B-21BE-48AA-A07B-69D042B08E24}" type="slidenum">
              <a:rPr lang="de-DE" altLang="de-DE" sz="1200"/>
              <a:pPr/>
              <a:t>1</a:t>
            </a:fld>
            <a:endParaRPr lang="de-DE" altLang="de-DE" sz="1200"/>
          </a:p>
        </p:txBody>
      </p:sp>
      <p:sp>
        <p:nvSpPr>
          <p:cNvPr id="17411" name="Rectangle 12"/>
          <p:cNvSpPr txBox="1">
            <a:spLocks noGrp="1" noChangeArrowheads="1"/>
          </p:cNvSpPr>
          <p:nvPr/>
        </p:nvSpPr>
        <p:spPr bwMode="auto">
          <a:xfrm>
            <a:off x="7956550" y="6492875"/>
            <a:ext cx="1008063" cy="24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3B8AF308-8EF2-4E8E-9635-8065D1CAFCBD}" type="slidenum">
              <a:rPr lang="de-DE" altLang="de-DE" sz="1200"/>
              <a:pPr algn="r"/>
              <a:t>1</a:t>
            </a:fld>
            <a:endParaRPr lang="de-DE" altLang="de-DE" sz="1200"/>
          </a:p>
        </p:txBody>
      </p:sp>
      <p:pic>
        <p:nvPicPr>
          <p:cNvPr id="694325" name="Picture 5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880" y="1222375"/>
            <a:ext cx="3589337" cy="508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94326" name="AutoShape 54"/>
          <p:cNvSpPr>
            <a:spLocks noChangeArrowheads="1"/>
          </p:cNvSpPr>
          <p:nvPr/>
        </p:nvSpPr>
        <p:spPr bwMode="auto">
          <a:xfrm>
            <a:off x="5002213" y="1628800"/>
            <a:ext cx="3314700" cy="911225"/>
          </a:xfrm>
          <a:prstGeom prst="wedgeRoundRectCallout">
            <a:avLst>
              <a:gd name="adj1" fmla="val -126268"/>
              <a:gd name="adj2" fmla="val 31163"/>
              <a:gd name="adj3" fmla="val 16667"/>
            </a:avLst>
          </a:prstGeom>
          <a:noFill/>
          <a:ln w="25400">
            <a:solidFill>
              <a:srgbClr val="99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108000" eaLnBrk="1" hangingPunct="1"/>
            <a:r>
              <a:rPr lang="de-DE" altLang="de-DE" sz="1800" dirty="0">
                <a:latin typeface="Calibri" panose="020F0502020204030204" pitchFamily="34" charset="0"/>
              </a:rPr>
              <a:t>Ausrichtung allen </a:t>
            </a:r>
            <a:r>
              <a:rPr lang="de-DE" altLang="de-DE" sz="1800" dirty="0" smtClean="0">
                <a:latin typeface="Calibri" panose="020F0502020204030204" pitchFamily="34" charset="0"/>
              </a:rPr>
              <a:t>schulischen Handelns </a:t>
            </a:r>
            <a:r>
              <a:rPr lang="de-DE" altLang="de-DE" sz="1800" dirty="0">
                <a:latin typeface="Calibri" panose="020F0502020204030204" pitchFamily="34" charset="0"/>
              </a:rPr>
              <a:t>auf bestmögliche Ergebnisse und Wirkungen</a:t>
            </a:r>
          </a:p>
        </p:txBody>
      </p:sp>
      <p:sp>
        <p:nvSpPr>
          <p:cNvPr id="694327" name="AutoShape 55"/>
          <p:cNvSpPr>
            <a:spLocks noChangeArrowheads="1"/>
          </p:cNvSpPr>
          <p:nvPr/>
        </p:nvSpPr>
        <p:spPr bwMode="auto">
          <a:xfrm>
            <a:off x="4860032" y="3721299"/>
            <a:ext cx="3843025" cy="2463428"/>
          </a:xfrm>
          <a:prstGeom prst="wedgeRoundRectCallout">
            <a:avLst>
              <a:gd name="adj1" fmla="val -114328"/>
              <a:gd name="adj2" fmla="val -66283"/>
              <a:gd name="adj3" fmla="val 16667"/>
            </a:avLst>
          </a:prstGeom>
          <a:noFill/>
          <a:ln w="25400">
            <a:solidFill>
              <a:srgbClr val="FFB408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108000" indent="-108000">
              <a:buFont typeface="Arial" panose="020B0604020202020204" pitchFamily="34" charset="0"/>
              <a:buChar char="•"/>
            </a:pPr>
            <a:r>
              <a:rPr lang="de-DE" sz="1800" dirty="0">
                <a:latin typeface="Calibri" panose="020F0502020204030204" pitchFamily="34" charset="0"/>
              </a:rPr>
              <a:t>Die Ausgestaltung der </a:t>
            </a:r>
            <a:r>
              <a:rPr lang="de-DE" sz="1800" dirty="0" smtClean="0">
                <a:latin typeface="Calibri" panose="020F0502020204030204" pitchFamily="34" charset="0"/>
              </a:rPr>
              <a:t>schulischen Prozesse </a:t>
            </a:r>
            <a:r>
              <a:rPr lang="de-DE" sz="1800" dirty="0">
                <a:latin typeface="Calibri" panose="020F0502020204030204" pitchFamily="34" charset="0"/>
              </a:rPr>
              <a:t>zielt auf die Verbesserung der Unterrichtsqualität ab</a:t>
            </a:r>
            <a:r>
              <a:rPr lang="de-DE" sz="1800" dirty="0" smtClean="0">
                <a:latin typeface="Calibri" panose="020F0502020204030204" pitchFamily="34" charset="0"/>
              </a:rPr>
              <a:t>.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de-DE" sz="1800" dirty="0" smtClean="0">
                <a:latin typeface="Calibri" panose="020F0502020204030204" pitchFamily="34" charset="0"/>
              </a:rPr>
              <a:t>Alle Prozesse stehen miteinander in Wechselwirkung.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de-DE" sz="1800" dirty="0">
                <a:latin typeface="Calibri" panose="020F0502020204030204" pitchFamily="34" charset="0"/>
              </a:rPr>
              <a:t>Die erreichte </a:t>
            </a:r>
            <a:r>
              <a:rPr lang="de-DE" sz="1800" dirty="0" smtClean="0">
                <a:latin typeface="Calibri" panose="020F0502020204030204" pitchFamily="34" charset="0"/>
              </a:rPr>
              <a:t>Unterrichtsqualität </a:t>
            </a:r>
            <a:r>
              <a:rPr lang="de-DE" sz="1800" dirty="0">
                <a:latin typeface="Calibri" panose="020F0502020204030204" pitchFamily="34" charset="0"/>
              </a:rPr>
              <a:t>ist Ausgangspunkt für die Weiterentwicklung der Prozesse.</a:t>
            </a:r>
          </a:p>
          <a:p>
            <a:endParaRPr lang="de-DE" sz="1800" dirty="0">
              <a:latin typeface="Calibri" panose="020F0502020204030204" pitchFamily="34" charset="0"/>
            </a:endParaRPr>
          </a:p>
          <a:p>
            <a:pPr eaLnBrk="1" hangingPunct="1"/>
            <a:endParaRPr lang="de-DE" altLang="de-DE" sz="1800" dirty="0">
              <a:latin typeface="Calibri" panose="020F0502020204030204" pitchFamily="34" charset="0"/>
            </a:endParaRPr>
          </a:p>
        </p:txBody>
      </p:sp>
      <p:sp>
        <p:nvSpPr>
          <p:cNvPr id="694329" name="AutoShape 57"/>
          <p:cNvSpPr>
            <a:spLocks noChangeArrowheads="1"/>
          </p:cNvSpPr>
          <p:nvPr/>
        </p:nvSpPr>
        <p:spPr bwMode="auto">
          <a:xfrm>
            <a:off x="5002211" y="2852936"/>
            <a:ext cx="3314699" cy="679450"/>
          </a:xfrm>
          <a:prstGeom prst="wedgeRoundRectCallout">
            <a:avLst>
              <a:gd name="adj1" fmla="val -76195"/>
              <a:gd name="adj2" fmla="val -53186"/>
              <a:gd name="adj3" fmla="val 16667"/>
            </a:avLst>
          </a:prstGeom>
          <a:solidFill>
            <a:srgbClr val="FA64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de-DE" altLang="de-DE" sz="1800" dirty="0">
                <a:latin typeface="Calibri" panose="020F0502020204030204" pitchFamily="34" charset="0"/>
              </a:rPr>
              <a:t>zentrale Bedeutung </a:t>
            </a:r>
            <a:r>
              <a:rPr lang="de-DE" altLang="de-DE" sz="1800" dirty="0" smtClean="0">
                <a:latin typeface="Calibri" panose="020F0502020204030204" pitchFamily="34" charset="0"/>
              </a:rPr>
              <a:t>der Prozesse des Lehrens und Lernens</a:t>
            </a:r>
            <a:endParaRPr lang="de-DE" altLang="de-DE" sz="1800" dirty="0">
              <a:latin typeface="Calibri" panose="020F0502020204030204" pitchFamily="34" charset="0"/>
            </a:endParaRPr>
          </a:p>
        </p:txBody>
      </p:sp>
      <p:sp>
        <p:nvSpPr>
          <p:cNvPr id="17419" name="Text Box 58"/>
          <p:cNvSpPr txBox="1">
            <a:spLocks noChangeArrowheads="1"/>
          </p:cNvSpPr>
          <p:nvPr/>
        </p:nvSpPr>
        <p:spPr bwMode="auto">
          <a:xfrm>
            <a:off x="4211960" y="1222375"/>
            <a:ext cx="4608512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sz="2200" b="1" dirty="0" smtClean="0">
                <a:latin typeface="Calibri" panose="020F0502020204030204" pitchFamily="34" charset="0"/>
              </a:rPr>
              <a:t>Strukturmodell</a:t>
            </a:r>
            <a:r>
              <a:rPr lang="de-DE" altLang="de-DE" sz="2200" b="1" dirty="0">
                <a:latin typeface="Calibri" panose="020F0502020204030204" pitchFamily="34" charset="0"/>
              </a:rPr>
              <a:t> </a:t>
            </a:r>
            <a:r>
              <a:rPr lang="de-DE" altLang="de-DE" sz="2200" b="1" dirty="0" smtClean="0">
                <a:latin typeface="Calibri" panose="020F0502020204030204" pitchFamily="34" charset="0"/>
              </a:rPr>
              <a:t>des OR Schulqualität</a:t>
            </a:r>
            <a:endParaRPr lang="de-DE" altLang="de-DE" sz="2200" b="1" dirty="0">
              <a:latin typeface="Calibri" panose="020F0502020204030204" pitchFamily="34" charset="0"/>
            </a:endParaRP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143606" y="116632"/>
            <a:ext cx="5652530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algn="ctr"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algn="ctr"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algn="ctr"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algn="ctr"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algn="ctr"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/>
            <a:r>
              <a:rPr lang="de-DE" altLang="de-DE" sz="24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Schulische Qualitätsentwicklung</a:t>
            </a:r>
            <a:r>
              <a:rPr lang="de-DE" altLang="de-DE" sz="2000" b="1" dirty="0">
                <a:solidFill>
                  <a:srgbClr val="595959"/>
                </a:solidFill>
                <a:latin typeface="Calibri" panose="020F0502020204030204" pitchFamily="34" charset="0"/>
              </a:rPr>
              <a:t/>
            </a:r>
            <a:br>
              <a:rPr lang="de-DE" altLang="de-DE" sz="2000" b="1" dirty="0">
                <a:solidFill>
                  <a:srgbClr val="595959"/>
                </a:solidFill>
                <a:latin typeface="Calibri" panose="020F0502020204030204" pitchFamily="34" charset="0"/>
              </a:rPr>
            </a:br>
            <a:r>
              <a:rPr lang="de-DE" altLang="de-DE" sz="2200" b="1" dirty="0" smtClean="0">
                <a:solidFill>
                  <a:srgbClr val="595959"/>
                </a:solidFill>
                <a:latin typeface="Calibri" panose="020F0502020204030204" pitchFamily="34" charset="0"/>
              </a:rPr>
              <a:t>Strukturmodell des Orientierungsrahmens</a:t>
            </a:r>
            <a:r>
              <a:rPr lang="de-DE" altLang="de-DE" sz="2400" b="1" dirty="0">
                <a:solidFill>
                  <a:srgbClr val="595959"/>
                </a:solidFill>
                <a:latin typeface="Calibri" panose="020F0502020204030204" pitchFamily="34" charset="0"/>
              </a:rPr>
              <a:t/>
            </a:r>
            <a:br>
              <a:rPr lang="de-DE" altLang="de-DE" sz="2400" b="1" dirty="0">
                <a:solidFill>
                  <a:srgbClr val="595959"/>
                </a:solidFill>
                <a:latin typeface="Calibri" panose="020F0502020204030204" pitchFamily="34" charset="0"/>
              </a:rPr>
            </a:br>
            <a:endParaRPr lang="de-DE" altLang="de-DE" sz="2400" b="1" dirty="0">
              <a:solidFill>
                <a:srgbClr val="595959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366713" y="6497638"/>
            <a:ext cx="73025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de-DE" altLang="de-DE" sz="1000" b="1" dirty="0"/>
              <a:t> 	Niedersächsisches Kultusministerium </a:t>
            </a:r>
            <a:r>
              <a:rPr lang="de-DE" altLang="de-DE" sz="1000" b="1" dirty="0">
                <a:sym typeface="Symbol" panose="05050102010706020507" pitchFamily="18" charset="2"/>
              </a:rPr>
              <a:t> Referat 31  </a:t>
            </a:r>
            <a:r>
              <a:rPr lang="de-DE" altLang="de-DE" sz="1000" b="1" dirty="0" smtClean="0">
                <a:sym typeface="Symbol" panose="05050102010706020507" pitchFamily="18" charset="2"/>
              </a:rPr>
              <a:t>Oktober 2016</a:t>
            </a:r>
            <a:endParaRPr lang="de-DE" altLang="de-DE" sz="1000" b="1" dirty="0"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11783855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4326" grpId="0" animBg="1"/>
      <p:bldP spid="694327" grpId="0" animBg="1"/>
      <p:bldP spid="69432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2"/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D6E919B-21BE-48AA-A07B-69D042B08E24}" type="slidenum">
              <a:rPr lang="de-DE" altLang="de-DE" sz="1200"/>
              <a:pPr/>
              <a:t>2</a:t>
            </a:fld>
            <a:endParaRPr lang="de-DE" altLang="de-DE" sz="1200"/>
          </a:p>
        </p:txBody>
      </p:sp>
      <p:sp>
        <p:nvSpPr>
          <p:cNvPr id="17411" name="Rectangle 12"/>
          <p:cNvSpPr txBox="1">
            <a:spLocks noGrp="1" noChangeArrowheads="1"/>
          </p:cNvSpPr>
          <p:nvPr/>
        </p:nvSpPr>
        <p:spPr bwMode="auto">
          <a:xfrm>
            <a:off x="7956550" y="6492875"/>
            <a:ext cx="1008063" cy="24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3B8AF308-8EF2-4E8E-9635-8065D1CAFCBD}" type="slidenum">
              <a:rPr lang="de-DE" altLang="de-DE" sz="1200"/>
              <a:pPr algn="r"/>
              <a:t>2</a:t>
            </a:fld>
            <a:endParaRPr lang="de-DE" altLang="de-DE" sz="1200"/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143606" y="116632"/>
            <a:ext cx="5652530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algn="ctr"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algn="ctr"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algn="ctr"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algn="ctr"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algn="ctr"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/>
            <a:r>
              <a:rPr lang="de-DE" altLang="de-DE" sz="24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Schulische Qualitätsentwicklung</a:t>
            </a:r>
            <a:r>
              <a:rPr lang="de-DE" altLang="de-DE" sz="2000" b="1" dirty="0">
                <a:solidFill>
                  <a:srgbClr val="595959"/>
                </a:solidFill>
                <a:latin typeface="Calibri" panose="020F0502020204030204" pitchFamily="34" charset="0"/>
              </a:rPr>
              <a:t/>
            </a:r>
            <a:br>
              <a:rPr lang="de-DE" altLang="de-DE" sz="2000" b="1" dirty="0">
                <a:solidFill>
                  <a:srgbClr val="595959"/>
                </a:solidFill>
                <a:latin typeface="Calibri" panose="020F0502020204030204" pitchFamily="34" charset="0"/>
              </a:rPr>
            </a:br>
            <a:r>
              <a:rPr lang="de-DE" altLang="de-DE" sz="2200" b="1" dirty="0" smtClean="0">
                <a:solidFill>
                  <a:srgbClr val="595959"/>
                </a:solidFill>
                <a:latin typeface="Calibri" panose="020F0502020204030204" pitchFamily="34" charset="0"/>
              </a:rPr>
              <a:t>Orientierungsrahmen und Handlungsebenen</a:t>
            </a:r>
            <a:r>
              <a:rPr lang="de-DE" altLang="de-DE" sz="2400" b="1" dirty="0">
                <a:solidFill>
                  <a:srgbClr val="595959"/>
                </a:solidFill>
                <a:latin typeface="Calibri" panose="020F0502020204030204" pitchFamily="34" charset="0"/>
              </a:rPr>
              <a:t/>
            </a:r>
            <a:br>
              <a:rPr lang="de-DE" altLang="de-DE" sz="2400" b="1" dirty="0">
                <a:solidFill>
                  <a:srgbClr val="595959"/>
                </a:solidFill>
                <a:latin typeface="Calibri" panose="020F0502020204030204" pitchFamily="34" charset="0"/>
              </a:rPr>
            </a:br>
            <a:endParaRPr lang="de-DE" altLang="de-DE" sz="2400" b="1" dirty="0">
              <a:solidFill>
                <a:srgbClr val="595959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366713" y="6497638"/>
            <a:ext cx="73025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de-DE" altLang="de-DE" sz="1000" b="1" dirty="0"/>
              <a:t> 	Niedersächsisches Kultusministerium </a:t>
            </a:r>
            <a:r>
              <a:rPr lang="de-DE" altLang="de-DE" sz="1000" b="1" dirty="0">
                <a:sym typeface="Symbol" panose="05050102010706020507" pitchFamily="18" charset="2"/>
              </a:rPr>
              <a:t> Referat 31  </a:t>
            </a:r>
            <a:r>
              <a:rPr lang="de-DE" altLang="de-DE" sz="1000" b="1" dirty="0" smtClean="0">
                <a:sym typeface="Symbol" panose="05050102010706020507" pitchFamily="18" charset="2"/>
              </a:rPr>
              <a:t>Oktober 2016</a:t>
            </a:r>
            <a:endParaRPr lang="de-DE" altLang="de-DE" sz="1000" b="1" dirty="0">
              <a:sym typeface="Symbol" panose="05050102010706020507" pitchFamily="18" charset="2"/>
            </a:endParaRPr>
          </a:p>
        </p:txBody>
      </p:sp>
      <p:pic>
        <p:nvPicPr>
          <p:cNvPr id="11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638733"/>
            <a:ext cx="6788030" cy="4535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feld 2"/>
          <p:cNvSpPr txBox="1">
            <a:spLocks noChangeArrowheads="1"/>
          </p:cNvSpPr>
          <p:nvPr/>
        </p:nvSpPr>
        <p:spPr bwMode="auto">
          <a:xfrm>
            <a:off x="252414" y="1268760"/>
            <a:ext cx="8496300" cy="369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81000" indent="-3810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80000"/>
              </a:lnSpc>
            </a:pPr>
            <a:r>
              <a:rPr lang="de-DE" altLang="de-DE" sz="2200" b="1" dirty="0" smtClean="0">
                <a:latin typeface="Calibri" panose="020F0502020204030204" pitchFamily="34" charset="0"/>
              </a:rPr>
              <a:t>Zuordnung der Qualitätsbereiche zu den Handlungsebenen von Schule</a:t>
            </a:r>
            <a:endParaRPr lang="de-DE" altLang="de-DE" sz="22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593181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2"/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91ABBE0-2143-4B6B-9AFF-5D757E037D7D}" type="slidenum">
              <a:rPr lang="de-DE" altLang="de-DE" sz="1200"/>
              <a:pPr/>
              <a:t>3</a:t>
            </a:fld>
            <a:endParaRPr lang="de-DE" altLang="de-DE" sz="1200"/>
          </a:p>
        </p:txBody>
      </p:sp>
      <p:sp>
        <p:nvSpPr>
          <p:cNvPr id="28675" name="Rectangle 12"/>
          <p:cNvSpPr txBox="1">
            <a:spLocks noGrp="1" noChangeArrowheads="1"/>
          </p:cNvSpPr>
          <p:nvPr/>
        </p:nvSpPr>
        <p:spPr bwMode="auto">
          <a:xfrm>
            <a:off x="7956550" y="6492875"/>
            <a:ext cx="1008063" cy="24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D3E6EB2A-B876-417B-9259-77DAE2708482}" type="slidenum">
              <a:rPr lang="de-DE" altLang="de-DE" sz="1200"/>
              <a:pPr algn="r"/>
              <a:t>3</a:t>
            </a:fld>
            <a:endParaRPr lang="de-DE" altLang="de-DE" sz="1200"/>
          </a:p>
        </p:txBody>
      </p:sp>
      <p:pic>
        <p:nvPicPr>
          <p:cNvPr id="28678" name="Picture 5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192529"/>
            <a:ext cx="3888432" cy="4114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feld 2"/>
          <p:cNvSpPr txBox="1">
            <a:spLocks noChangeArrowheads="1"/>
          </p:cNvSpPr>
          <p:nvPr/>
        </p:nvSpPr>
        <p:spPr bwMode="auto">
          <a:xfrm>
            <a:off x="277475" y="1069605"/>
            <a:ext cx="8496300" cy="941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81000" indent="-3810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de-DE" altLang="de-DE" b="1" dirty="0" smtClean="0">
                <a:latin typeface="Calibri" panose="020F0502020204030204" pitchFamily="34" charset="0"/>
              </a:rPr>
              <a:t>Vergleich der Strukturmodelle </a:t>
            </a:r>
          </a:p>
          <a:p>
            <a:pPr>
              <a:lnSpc>
                <a:spcPct val="80000"/>
              </a:lnSpc>
            </a:pPr>
            <a:r>
              <a:rPr lang="de-DE" altLang="de-DE" sz="2000" b="1" dirty="0" smtClean="0">
                <a:latin typeface="Calibri" panose="020F0502020204030204" pitchFamily="34" charset="0"/>
              </a:rPr>
              <a:t>  Orientierungsrahmen Schulqualität</a:t>
            </a:r>
            <a:r>
              <a:rPr lang="de-DE" altLang="de-DE" b="1" dirty="0">
                <a:latin typeface="Calibri" panose="020F0502020204030204" pitchFamily="34" charset="0"/>
              </a:rPr>
              <a:t>	</a:t>
            </a:r>
            <a:r>
              <a:rPr lang="de-DE" altLang="de-DE" b="1" dirty="0" smtClean="0">
                <a:latin typeface="Calibri" panose="020F0502020204030204" pitchFamily="34" charset="0"/>
              </a:rPr>
              <a:t>           </a:t>
            </a:r>
            <a:r>
              <a:rPr lang="de-DE" altLang="de-DE" sz="2000" b="1" dirty="0" smtClean="0">
                <a:latin typeface="Calibri" panose="020F0502020204030204" pitchFamily="34" charset="0"/>
              </a:rPr>
              <a:t>Schulinspektion</a:t>
            </a:r>
            <a:endParaRPr lang="de-DE" altLang="de-DE" sz="20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pic>
        <p:nvPicPr>
          <p:cNvPr id="10" name="Picture 5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03" t="1393" r="803" b="7978"/>
          <a:stretch/>
        </p:blipFill>
        <p:spPr bwMode="auto">
          <a:xfrm>
            <a:off x="539553" y="2127353"/>
            <a:ext cx="3384375" cy="425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366713" y="6497638"/>
            <a:ext cx="73025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de-DE" altLang="de-DE" sz="1000" b="1" dirty="0"/>
              <a:t> 	Niedersächsisches Kultusministerium </a:t>
            </a:r>
            <a:r>
              <a:rPr lang="de-DE" altLang="de-DE" sz="1000" b="1" dirty="0">
                <a:sym typeface="Symbol" panose="05050102010706020507" pitchFamily="18" charset="2"/>
              </a:rPr>
              <a:t> Referat 31  </a:t>
            </a:r>
            <a:r>
              <a:rPr lang="de-DE" altLang="de-DE" sz="1000" b="1" dirty="0" smtClean="0">
                <a:sym typeface="Symbol" panose="05050102010706020507" pitchFamily="18" charset="2"/>
              </a:rPr>
              <a:t>Oktober 2016</a:t>
            </a:r>
            <a:endParaRPr lang="de-DE" altLang="de-DE" sz="1000" b="1" dirty="0">
              <a:sym typeface="Symbol" panose="05050102010706020507" pitchFamily="18" charset="2"/>
            </a:endParaRP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250824" y="115888"/>
            <a:ext cx="5401296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algn="ctr"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algn="ctr"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algn="ctr"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algn="ctr"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algn="ctr"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/>
            <a:r>
              <a:rPr lang="de-DE" altLang="de-DE" sz="24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Schulische Qualitätsentwicklung</a:t>
            </a:r>
            <a:r>
              <a:rPr lang="de-DE" altLang="de-DE" sz="2000" b="1" dirty="0">
                <a:solidFill>
                  <a:srgbClr val="595959"/>
                </a:solidFill>
                <a:latin typeface="Calibri" panose="020F0502020204030204" pitchFamily="34" charset="0"/>
              </a:rPr>
              <a:t/>
            </a:r>
            <a:br>
              <a:rPr lang="de-DE" altLang="de-DE" sz="2000" b="1" dirty="0">
                <a:solidFill>
                  <a:srgbClr val="595959"/>
                </a:solidFill>
                <a:latin typeface="Calibri" panose="020F0502020204030204" pitchFamily="34" charset="0"/>
              </a:rPr>
            </a:br>
            <a:r>
              <a:rPr lang="de-DE" altLang="de-DE" sz="2200" b="1" dirty="0" smtClean="0">
                <a:solidFill>
                  <a:srgbClr val="595959"/>
                </a:solidFill>
                <a:latin typeface="Calibri" panose="020F0502020204030204" pitchFamily="34" charset="0"/>
              </a:rPr>
              <a:t>Verwendung analoger Strukturmodelle</a:t>
            </a:r>
            <a:r>
              <a:rPr lang="de-DE" altLang="de-DE" sz="2400" b="1" dirty="0">
                <a:solidFill>
                  <a:srgbClr val="595959"/>
                </a:solidFill>
                <a:latin typeface="Calibri" panose="020F0502020204030204" pitchFamily="34" charset="0"/>
              </a:rPr>
              <a:t/>
            </a:r>
            <a:br>
              <a:rPr lang="de-DE" altLang="de-DE" sz="2400" b="1" dirty="0">
                <a:solidFill>
                  <a:srgbClr val="595959"/>
                </a:solidFill>
                <a:latin typeface="Calibri" panose="020F0502020204030204" pitchFamily="34" charset="0"/>
              </a:rPr>
            </a:br>
            <a:endParaRPr lang="de-DE" altLang="de-DE" sz="2400" b="1" dirty="0">
              <a:solidFill>
                <a:srgbClr val="595959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638108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2"/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91ABBE0-2143-4B6B-9AFF-5D757E037D7D}" type="slidenum">
              <a:rPr lang="de-DE" altLang="de-DE" sz="1200"/>
              <a:pPr/>
              <a:t>4</a:t>
            </a:fld>
            <a:endParaRPr lang="de-DE" altLang="de-DE" sz="1200"/>
          </a:p>
        </p:txBody>
      </p:sp>
      <p:sp>
        <p:nvSpPr>
          <p:cNvPr id="28675" name="Rectangle 12"/>
          <p:cNvSpPr txBox="1">
            <a:spLocks noGrp="1" noChangeArrowheads="1"/>
          </p:cNvSpPr>
          <p:nvPr/>
        </p:nvSpPr>
        <p:spPr bwMode="auto">
          <a:xfrm>
            <a:off x="7956550" y="6492875"/>
            <a:ext cx="1008063" cy="24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D3E6EB2A-B876-417B-9259-77DAE2708482}" type="slidenum">
              <a:rPr lang="de-DE" altLang="de-DE" sz="1200"/>
              <a:pPr algn="r"/>
              <a:t>4</a:t>
            </a:fld>
            <a:endParaRPr lang="de-DE" altLang="de-DE" sz="1200"/>
          </a:p>
        </p:txBody>
      </p:sp>
      <p:graphicFrame>
        <p:nvGraphicFramePr>
          <p:cNvPr id="2" name="Objekt 1"/>
          <p:cNvGraphicFramePr>
            <a:graphicFrameLocks noChangeAspect="1"/>
          </p:cNvGraphicFramePr>
          <p:nvPr>
            <p:extLst/>
          </p:nvPr>
        </p:nvGraphicFramePr>
        <p:xfrm>
          <a:off x="2267744" y="1742636"/>
          <a:ext cx="6624736" cy="45666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69" name="Acrobat Document" r:id="rId4" imgW="5181365" imgH="3571875" progId="AcroExch.Document.11">
                  <p:embed/>
                </p:oleObj>
              </mc:Choice>
              <mc:Fallback>
                <p:oleObj name="Acrobat Document" r:id="rId4" imgW="5181365" imgH="3571875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267744" y="1742636"/>
                        <a:ext cx="6624736" cy="45666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feld 2"/>
          <p:cNvSpPr txBox="1">
            <a:spLocks noChangeArrowheads="1"/>
          </p:cNvSpPr>
          <p:nvPr/>
        </p:nvSpPr>
        <p:spPr bwMode="auto">
          <a:xfrm>
            <a:off x="252414" y="1341438"/>
            <a:ext cx="8496300" cy="6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81000" indent="-3810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indent="0">
              <a:lnSpc>
                <a:spcPct val="80000"/>
              </a:lnSpc>
            </a:pPr>
            <a:r>
              <a:rPr lang="de-DE" altLang="de-DE" b="1" dirty="0" smtClean="0">
                <a:latin typeface="Calibri" panose="020F0502020204030204" pitchFamily="34" charset="0"/>
              </a:rPr>
              <a:t>Die Handlungsfelder der Schulinspektion zielen auf die Erfüllung</a:t>
            </a:r>
            <a:br>
              <a:rPr lang="de-DE" altLang="de-DE" b="1" dirty="0" smtClean="0">
                <a:latin typeface="Calibri" panose="020F0502020204030204" pitchFamily="34" charset="0"/>
              </a:rPr>
            </a:br>
            <a:r>
              <a:rPr lang="de-DE" altLang="de-DE" b="1" dirty="0" smtClean="0">
                <a:latin typeface="Calibri" panose="020F0502020204030204" pitchFamily="34" charset="0"/>
              </a:rPr>
              <a:t>der Qualitätsbereiche ab:</a:t>
            </a:r>
            <a:endParaRPr lang="de-DE" altLang="de-DE" sz="20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ext Box 16"/>
          <p:cNvSpPr txBox="1">
            <a:spLocks noChangeArrowheads="1"/>
          </p:cNvSpPr>
          <p:nvPr/>
        </p:nvSpPr>
        <p:spPr bwMode="auto">
          <a:xfrm>
            <a:off x="252415" y="2810260"/>
            <a:ext cx="2951434" cy="2923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de-DE" altLang="de-DE" sz="2000" dirty="0" smtClean="0">
                <a:latin typeface="Calibri" panose="020F0502020204030204" pitchFamily="34" charset="0"/>
              </a:rPr>
              <a:t>Einschätzung zur Qualität </a:t>
            </a:r>
            <a:br>
              <a:rPr lang="de-DE" altLang="de-DE" sz="2000" dirty="0" smtClean="0">
                <a:latin typeface="Calibri" panose="020F0502020204030204" pitchFamily="34" charset="0"/>
              </a:rPr>
            </a:br>
            <a:r>
              <a:rPr lang="de-DE" altLang="de-DE" sz="2000" dirty="0" smtClean="0">
                <a:latin typeface="Calibri" panose="020F0502020204030204" pitchFamily="34" charset="0"/>
              </a:rPr>
              <a:t>  des</a:t>
            </a:r>
            <a:r>
              <a:rPr lang="de-DE" altLang="de-DE" sz="2000" dirty="0">
                <a:latin typeface="Calibri" panose="020F0502020204030204" pitchFamily="34" charset="0"/>
              </a:rPr>
              <a:t> </a:t>
            </a:r>
            <a:r>
              <a:rPr lang="de-DE" altLang="de-DE" sz="2000" dirty="0" smtClean="0">
                <a:latin typeface="Calibri" panose="020F0502020204030204" pitchFamily="34" charset="0"/>
              </a:rPr>
              <a:t>Unterrichts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endParaRPr lang="de-DE" altLang="de-DE" sz="2000" dirty="0">
              <a:latin typeface="Calibri" panose="020F0502020204030204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endParaRPr lang="de-DE" altLang="de-DE" sz="2000" dirty="0" smtClean="0">
              <a:latin typeface="Calibri" panose="020F0502020204030204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endParaRPr lang="de-DE" altLang="de-DE" sz="2000" dirty="0">
              <a:latin typeface="Calibri" panose="020F0502020204030204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de-DE" altLang="de-DE" sz="2000" dirty="0">
                <a:latin typeface="Calibri" panose="020F0502020204030204" pitchFamily="34" charset="0"/>
              </a:rPr>
              <a:t>Einschätzung </a:t>
            </a:r>
            <a:r>
              <a:rPr lang="de-DE" altLang="de-DE" sz="2000" dirty="0" smtClean="0">
                <a:latin typeface="Calibri" panose="020F0502020204030204" pitchFamily="34" charset="0"/>
              </a:rPr>
              <a:t/>
            </a:r>
            <a:br>
              <a:rPr lang="de-DE" altLang="de-DE" sz="2000" dirty="0" smtClean="0">
                <a:latin typeface="Calibri" panose="020F0502020204030204" pitchFamily="34" charset="0"/>
              </a:rPr>
            </a:br>
            <a:r>
              <a:rPr lang="de-DE" altLang="de-DE" sz="2000" dirty="0" smtClean="0">
                <a:latin typeface="Calibri" panose="020F0502020204030204" pitchFamily="34" charset="0"/>
              </a:rPr>
              <a:t>  der Qualität</a:t>
            </a:r>
            <a:r>
              <a:rPr lang="de-DE" altLang="de-DE" sz="2000" dirty="0">
                <a:latin typeface="Calibri" panose="020F0502020204030204" pitchFamily="34" charset="0"/>
              </a:rPr>
              <a:t/>
            </a:r>
            <a:br>
              <a:rPr lang="de-DE" altLang="de-DE" sz="2000" dirty="0">
                <a:latin typeface="Calibri" panose="020F0502020204030204" pitchFamily="34" charset="0"/>
              </a:rPr>
            </a:br>
            <a:r>
              <a:rPr lang="de-DE" altLang="de-DE" sz="2000" dirty="0">
                <a:latin typeface="Calibri" panose="020F0502020204030204" pitchFamily="34" charset="0"/>
              </a:rPr>
              <a:t>  </a:t>
            </a:r>
            <a:r>
              <a:rPr lang="de-DE" altLang="de-DE" sz="2000" dirty="0" smtClean="0">
                <a:latin typeface="Calibri" panose="020F0502020204030204" pitchFamily="34" charset="0"/>
              </a:rPr>
              <a:t>schulischer </a:t>
            </a:r>
            <a:br>
              <a:rPr lang="de-DE" altLang="de-DE" sz="2000" dirty="0" smtClean="0">
                <a:latin typeface="Calibri" panose="020F0502020204030204" pitchFamily="34" charset="0"/>
              </a:rPr>
            </a:br>
            <a:r>
              <a:rPr lang="de-DE" altLang="de-DE" sz="2000" dirty="0" smtClean="0">
                <a:latin typeface="Calibri" panose="020F0502020204030204" pitchFamily="34" charset="0"/>
              </a:rPr>
              <a:t>  Prozesse</a:t>
            </a:r>
            <a:endParaRPr lang="de-DE" altLang="de-DE" sz="2000" dirty="0">
              <a:latin typeface="Calibri" panose="020F0502020204030204" pitchFamily="34" charset="0"/>
            </a:endParaRPr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366713" y="6497638"/>
            <a:ext cx="73025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de-DE" altLang="de-DE" sz="1000" b="1" dirty="0"/>
              <a:t> 	Niedersächsisches Kultusministerium </a:t>
            </a:r>
            <a:r>
              <a:rPr lang="de-DE" altLang="de-DE" sz="1000" b="1" dirty="0">
                <a:sym typeface="Symbol" panose="05050102010706020507" pitchFamily="18" charset="2"/>
              </a:rPr>
              <a:t> Referat 31  </a:t>
            </a:r>
            <a:r>
              <a:rPr lang="de-DE" altLang="de-DE" sz="1000" b="1" dirty="0" smtClean="0">
                <a:sym typeface="Symbol" panose="05050102010706020507" pitchFamily="18" charset="2"/>
              </a:rPr>
              <a:t>Oktober 2016</a:t>
            </a:r>
            <a:endParaRPr lang="de-DE" altLang="de-DE" sz="1000" b="1" dirty="0">
              <a:sym typeface="Symbol" panose="05050102010706020507" pitchFamily="18" charset="2"/>
            </a:endParaRP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250824" y="115888"/>
            <a:ext cx="5401296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algn="ctr"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algn="ctr"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algn="ctr"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algn="ctr"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algn="ctr"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/>
            <a:r>
              <a:rPr lang="de-DE" altLang="de-DE" sz="24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Schulische Qualitätsentwicklung</a:t>
            </a:r>
            <a:r>
              <a:rPr lang="de-DE" altLang="de-DE" sz="2000" b="1" dirty="0">
                <a:solidFill>
                  <a:srgbClr val="595959"/>
                </a:solidFill>
                <a:latin typeface="Calibri" panose="020F0502020204030204" pitchFamily="34" charset="0"/>
              </a:rPr>
              <a:t/>
            </a:r>
            <a:br>
              <a:rPr lang="de-DE" altLang="de-DE" sz="2000" b="1" dirty="0">
                <a:solidFill>
                  <a:srgbClr val="595959"/>
                </a:solidFill>
                <a:latin typeface="Calibri" panose="020F0502020204030204" pitchFamily="34" charset="0"/>
              </a:rPr>
            </a:br>
            <a:r>
              <a:rPr lang="de-DE" altLang="de-DE" sz="2200" b="1" dirty="0" smtClean="0">
                <a:solidFill>
                  <a:srgbClr val="595959"/>
                </a:solidFill>
                <a:latin typeface="Calibri" panose="020F0502020204030204" pitchFamily="34" charset="0"/>
              </a:rPr>
              <a:t>Zusammenhang </a:t>
            </a:r>
            <a:r>
              <a:rPr lang="de-DE" altLang="de-DE" sz="2200" b="1" smtClean="0">
                <a:solidFill>
                  <a:srgbClr val="595959"/>
                </a:solidFill>
                <a:latin typeface="Calibri" panose="020F0502020204030204" pitchFamily="34" charset="0"/>
              </a:rPr>
              <a:t>der Modelle </a:t>
            </a:r>
            <a:r>
              <a:rPr lang="de-DE" altLang="de-DE" sz="2400" b="1" dirty="0">
                <a:solidFill>
                  <a:srgbClr val="595959"/>
                </a:solidFill>
                <a:latin typeface="Calibri" panose="020F0502020204030204" pitchFamily="34" charset="0"/>
              </a:rPr>
              <a:t/>
            </a:r>
            <a:br>
              <a:rPr lang="de-DE" altLang="de-DE" sz="2400" b="1" dirty="0">
                <a:solidFill>
                  <a:srgbClr val="595959"/>
                </a:solidFill>
                <a:latin typeface="Calibri" panose="020F0502020204030204" pitchFamily="34" charset="0"/>
              </a:rPr>
            </a:br>
            <a:endParaRPr lang="de-DE" altLang="de-DE" sz="2400" b="1" dirty="0">
              <a:solidFill>
                <a:srgbClr val="595959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85228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2"/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6081F2C-CA3C-44E3-B62D-3D7B8BDC5732}" type="slidenum">
              <a:rPr lang="de-DE" altLang="de-DE" sz="1200"/>
              <a:pPr/>
              <a:t>5</a:t>
            </a:fld>
            <a:endParaRPr lang="de-DE" altLang="de-DE" sz="1200"/>
          </a:p>
        </p:txBody>
      </p:sp>
      <p:sp>
        <p:nvSpPr>
          <p:cNvPr id="29699" name="Rectangle 12"/>
          <p:cNvSpPr txBox="1">
            <a:spLocks noGrp="1" noChangeArrowheads="1"/>
          </p:cNvSpPr>
          <p:nvPr/>
        </p:nvSpPr>
        <p:spPr bwMode="auto">
          <a:xfrm>
            <a:off x="7956550" y="6492875"/>
            <a:ext cx="1008063" cy="24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B2E06014-3110-4E00-AB85-47E4C6BC1C31}" type="slidenum">
              <a:rPr lang="de-DE" altLang="de-DE" sz="1200"/>
              <a:pPr algn="r"/>
              <a:t>5</a:t>
            </a:fld>
            <a:endParaRPr lang="de-DE" altLang="de-DE" sz="1200"/>
          </a:p>
        </p:txBody>
      </p:sp>
      <p:sp>
        <p:nvSpPr>
          <p:cNvPr id="8" name="Textfeld 2"/>
          <p:cNvSpPr txBox="1">
            <a:spLocks noChangeArrowheads="1"/>
          </p:cNvSpPr>
          <p:nvPr/>
        </p:nvSpPr>
        <p:spPr bwMode="auto">
          <a:xfrm>
            <a:off x="252414" y="1268760"/>
            <a:ext cx="8496300" cy="395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81000" indent="-3810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80000"/>
              </a:lnSpc>
            </a:pPr>
            <a:r>
              <a:rPr lang="de-DE" altLang="de-DE" b="1" dirty="0" smtClean="0">
                <a:latin typeface="Calibri" panose="020F0502020204030204" pitchFamily="34" charset="0"/>
              </a:rPr>
              <a:t>Qualitätsmerkmale mit zugeordneten Kernaufgaben</a:t>
            </a:r>
            <a:endParaRPr lang="de-DE" altLang="de-DE" sz="20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366713" y="6497638"/>
            <a:ext cx="73025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de-DE" altLang="de-DE" sz="1000" b="1" dirty="0"/>
              <a:t> 	Niedersächsisches Kultusministerium </a:t>
            </a:r>
            <a:r>
              <a:rPr lang="de-DE" altLang="de-DE" sz="1000" b="1" dirty="0">
                <a:sym typeface="Symbol" panose="05050102010706020507" pitchFamily="18" charset="2"/>
              </a:rPr>
              <a:t> Referat 31  </a:t>
            </a:r>
            <a:r>
              <a:rPr lang="de-DE" altLang="de-DE" sz="1000" b="1" dirty="0" smtClean="0">
                <a:sym typeface="Symbol" panose="05050102010706020507" pitchFamily="18" charset="2"/>
              </a:rPr>
              <a:t>Oktober 2016</a:t>
            </a:r>
            <a:endParaRPr lang="de-DE" altLang="de-DE" sz="1000" b="1" dirty="0">
              <a:sym typeface="Symbol" panose="05050102010706020507" pitchFamily="18" charset="2"/>
            </a:endParaRPr>
          </a:p>
        </p:txBody>
      </p:sp>
      <p:graphicFrame>
        <p:nvGraphicFramePr>
          <p:cNvPr id="12" name="Group 1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1759845"/>
              </p:ext>
            </p:extLst>
          </p:nvPr>
        </p:nvGraphicFramePr>
        <p:xfrm>
          <a:off x="252414" y="1702187"/>
          <a:ext cx="8640065" cy="4535125"/>
        </p:xfrm>
        <a:graphic>
          <a:graphicData uri="http://schemas.openxmlformats.org/drawingml/2006/table">
            <a:tbl>
              <a:tblPr/>
              <a:tblGrid>
                <a:gridCol w="1992092"/>
                <a:gridCol w="223351"/>
                <a:gridCol w="1992093"/>
                <a:gridCol w="224993"/>
                <a:gridCol w="1992093"/>
                <a:gridCol w="223351"/>
                <a:gridCol w="1992092"/>
              </a:tblGrid>
              <a:tr h="7891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QB 3: Leitung</a:t>
                      </a:r>
                      <a:br>
                        <a:rPr kumimoji="0" lang="de-D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</a:br>
                      <a:r>
                        <a:rPr kumimoji="0" lang="de-D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und Organisation </a:t>
                      </a:r>
                      <a:endParaRPr kumimoji="0" lang="de-DE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Schule leiten </a:t>
                      </a:r>
                      <a:endParaRPr kumimoji="0" lang="de-DE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</a:endParaRPr>
                    </a:p>
                  </a:txBody>
                  <a:tcPr marT="45714" marB="45714" horzOverflow="overflow">
                    <a:lnL w="63500" cap="flat" cmpd="sng" algn="ctr">
                      <a:solidFill>
                        <a:srgbClr val="FF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FF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FF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FF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</a:endParaRPr>
                    </a:p>
                  </a:txBody>
                  <a:tcPr marT="45714" marB="45714" horzOverflow="overflow">
                    <a:lnL w="63500" cap="flat" cmpd="sng" algn="ctr">
                      <a:solidFill>
                        <a:srgbClr val="FF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FF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QB 4: Ziele und Strategien </a:t>
                      </a:r>
                      <a:br>
                        <a:rPr kumimoji="0" lang="de-D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</a:br>
                      <a:r>
                        <a:rPr kumimoji="0" lang="de-D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der Schulentwicklung</a:t>
                      </a:r>
                      <a:endParaRPr kumimoji="0" lang="de-DE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Schulentwicklung steuern</a:t>
                      </a:r>
                      <a:endParaRPr kumimoji="0" lang="de-DE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Ergebnisse beachten</a:t>
                      </a:r>
                      <a:endParaRPr kumimoji="0" lang="de-DE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</a:endParaRPr>
                    </a:p>
                  </a:txBody>
                  <a:tcPr marT="45714" marB="45714" horzOverflow="overflow">
                    <a:lnL w="63500" cap="flat" cmpd="sng" algn="ctr">
                      <a:solidFill>
                        <a:srgbClr val="FF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FF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FF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FF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</a:endParaRPr>
                    </a:p>
                  </a:txBody>
                  <a:tcPr marT="45714" marB="45714" horzOverflow="overflow">
                    <a:lnL w="63500" cap="flat" cmpd="sng" algn="ctr">
                      <a:solidFill>
                        <a:srgbClr val="FF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FF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QB 5: Bildungsangebote und Anforderungen</a:t>
                      </a:r>
                      <a:endParaRPr kumimoji="0" lang="de-DE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Bildungsangebote gestalten</a:t>
                      </a:r>
                      <a:endParaRPr kumimoji="0" lang="de-DE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</a:endParaRPr>
                    </a:p>
                  </a:txBody>
                  <a:tcPr marT="45714" marB="45714" horzOverflow="overflow">
                    <a:lnL w="63500" cap="flat" cmpd="sng" algn="ctr">
                      <a:solidFill>
                        <a:srgbClr val="FF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FF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FF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FF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</a:endParaRPr>
                    </a:p>
                  </a:txBody>
                  <a:tcPr marT="45714" marB="45714" horzOverflow="overflow">
                    <a:lnL w="63500" cap="flat" cmpd="sng" algn="ctr">
                      <a:solidFill>
                        <a:srgbClr val="FF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FF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QB 6: Kooperation</a:t>
                      </a:r>
                      <a:br>
                        <a:rPr kumimoji="0" lang="de-D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</a:br>
                      <a:r>
                        <a:rPr kumimoji="0" lang="de-D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und Beteiligung</a:t>
                      </a:r>
                      <a:endParaRPr kumimoji="0" lang="de-DE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Kooperationen entwickeln</a:t>
                      </a:r>
                      <a:endParaRPr kumimoji="0" lang="de-DE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</a:endParaRPr>
                    </a:p>
                  </a:txBody>
                  <a:tcPr marT="45714" marB="45714" horzOverflow="overflow">
                    <a:lnL w="63500" cap="flat" cmpd="sng" algn="ctr">
                      <a:solidFill>
                        <a:srgbClr val="FF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FF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FF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FF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21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12725" algn="l"/>
                        </a:tabLst>
                      </a:pPr>
                      <a:r>
                        <a:rPr kumimoji="0" lang="de-D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3.1 </a:t>
                      </a:r>
                      <a:br>
                        <a:rPr kumimoji="0" lang="de-D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</a:br>
                      <a:r>
                        <a:rPr kumimoji="0" lang="de-D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Leitungsverantwortung</a:t>
                      </a:r>
                      <a:endParaRPr kumimoji="0" lang="de-DE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12725" algn="l"/>
                        </a:tabLst>
                      </a:pPr>
                      <a:r>
                        <a:rPr kumimoji="0" lang="de-DE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Unterrichtsqualität fördern (L1)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12725" algn="l"/>
                        </a:tabLst>
                        <a:defRPr/>
                      </a:pPr>
                      <a:r>
                        <a:rPr kumimoji="0" lang="de-DE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Schule organisieren (L2)</a:t>
                      </a:r>
                      <a:endParaRPr kumimoji="0" lang="de-DE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12725" algn="l"/>
                        </a:tabLst>
                        <a:defRPr/>
                      </a:pPr>
                      <a:r>
                        <a:rPr kumimoji="0" lang="de-DE" sz="12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Schulleitungshandeln evaluieren (L6)</a:t>
                      </a:r>
                      <a:endParaRPr kumimoji="0" lang="de-DE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12725" algn="l"/>
                        </a:tabLst>
                      </a:pPr>
                      <a:endParaRPr kumimoji="0" lang="de-DE" sz="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12725" algn="l"/>
                        </a:tabLst>
                      </a:pPr>
                      <a:r>
                        <a:rPr kumimoji="0" lang="de-D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3.2 </a:t>
                      </a:r>
                      <a:br>
                        <a:rPr kumimoji="0" lang="de-D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</a:br>
                      <a:r>
                        <a:rPr kumimoji="0" lang="de-D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Mitverantwortung</a:t>
                      </a:r>
                      <a:br>
                        <a:rPr kumimoji="0" lang="de-D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</a:br>
                      <a:r>
                        <a:rPr kumimoji="0" lang="de-DE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Zusammenarbeit fördern (L3)</a:t>
                      </a:r>
                      <a:endParaRPr kumimoji="0" lang="de-DE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12725" algn="l"/>
                        </a:tabLst>
                      </a:pPr>
                      <a:endParaRPr kumimoji="0" lang="de-DE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12725" algn="l"/>
                        </a:tabLst>
                      </a:pPr>
                      <a:endParaRPr kumimoji="0" lang="de-DE" sz="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12725" algn="l"/>
                        </a:tabLst>
                      </a:pPr>
                      <a:endParaRPr kumimoji="0" lang="de-DE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12725" algn="l"/>
                        </a:tabLst>
                      </a:pPr>
                      <a:r>
                        <a:rPr kumimoji="0" lang="de-D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3.3 </a:t>
                      </a:r>
                      <a:br>
                        <a:rPr kumimoji="0" lang="de-D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</a:br>
                      <a:r>
                        <a:rPr kumimoji="0" lang="de-D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Schulorganisation</a:t>
                      </a:r>
                      <a:br>
                        <a:rPr kumimoji="0" lang="de-D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</a:br>
                      <a:r>
                        <a:rPr kumimoji="0" lang="de-DE" sz="12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Individuell beraten und unterstützen (B5)</a:t>
                      </a:r>
                    </a:p>
                  </a:txBody>
                  <a:tcPr marT="45714" marB="45714" horzOverflow="overflow">
                    <a:lnL w="63500" cap="flat" cmpd="sng" algn="ctr">
                      <a:solidFill>
                        <a:srgbClr val="FF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FF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FF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FF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</a:endParaRPr>
                    </a:p>
                  </a:txBody>
                  <a:tcPr marT="45714" marB="45714" horzOverflow="overflow">
                    <a:lnL w="63500" cap="flat" cmpd="sng" algn="ctr">
                      <a:solidFill>
                        <a:srgbClr val="FF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FF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12725" algn="l"/>
                        </a:tabLst>
                      </a:pPr>
                      <a:r>
                        <a:rPr kumimoji="0" lang="de-D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4.1 </a:t>
                      </a:r>
                      <a:br>
                        <a:rPr kumimoji="0" lang="de-D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</a:br>
                      <a:r>
                        <a:rPr kumimoji="0" lang="de-D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Schulprogramm</a:t>
                      </a:r>
                      <a:br>
                        <a:rPr kumimoji="0" lang="de-D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</a:br>
                      <a:r>
                        <a:rPr kumimoji="0" lang="de-DE" sz="12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Schulprogramm</a:t>
                      </a:r>
                      <a:r>
                        <a:rPr kumimoji="0" lang="de-DE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 fortschrei-</a:t>
                      </a:r>
                      <a:r>
                        <a:rPr kumimoji="0" lang="de-DE" sz="12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ben</a:t>
                      </a:r>
                      <a:r>
                        <a:rPr kumimoji="0" lang="de-DE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 (S1)</a:t>
                      </a:r>
                      <a:endParaRPr kumimoji="0" lang="de-DE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12725" algn="l"/>
                        </a:tabLst>
                      </a:pPr>
                      <a:r>
                        <a:rPr kumimoji="0" lang="de-DE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Unterrichtsqualität </a:t>
                      </a:r>
                      <a:r>
                        <a:rPr kumimoji="0" lang="de-DE" sz="12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ent</a:t>
                      </a:r>
                      <a:r>
                        <a:rPr kumimoji="0" lang="de-DE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-wickeln (S2)</a:t>
                      </a:r>
                      <a:endParaRPr kumimoji="0" lang="de-DE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12725" algn="l"/>
                        </a:tabLst>
                      </a:pPr>
                      <a:endParaRPr kumimoji="0" lang="de-DE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12725" algn="l"/>
                        </a:tabLst>
                      </a:pPr>
                      <a:r>
                        <a:rPr kumimoji="0" lang="de-D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4.2 </a:t>
                      </a:r>
                      <a:br>
                        <a:rPr kumimoji="0" lang="de-D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</a:br>
                      <a:r>
                        <a:rPr kumimoji="0" lang="de-D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Evaluation</a:t>
                      </a:r>
                      <a:br>
                        <a:rPr kumimoji="0" lang="de-D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</a:br>
                      <a:r>
                        <a:rPr kumimoji="0" lang="de-DE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Schulqualität sichern (S4)</a:t>
                      </a:r>
                      <a:endParaRPr kumimoji="0" lang="de-DE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12725" algn="l"/>
                        </a:tabLst>
                      </a:pPr>
                      <a:r>
                        <a:rPr kumimoji="0" lang="de-DE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Ergebnisse bewerten (E1) </a:t>
                      </a:r>
                      <a:endParaRPr kumimoji="0" lang="de-DE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12725" algn="l"/>
                        </a:tabLst>
                      </a:pPr>
                      <a:r>
                        <a:rPr kumimoji="0" lang="de-DE" sz="12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Resourcenverwaltung</a:t>
                      </a:r>
                      <a:r>
                        <a:rPr kumimoji="0" lang="de-DE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 </a:t>
                      </a:r>
                      <a:r>
                        <a:rPr kumimoji="0" lang="de-DE" sz="12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be</a:t>
                      </a:r>
                      <a:r>
                        <a:rPr kumimoji="0" lang="de-DE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-werten (E2)</a:t>
                      </a:r>
                      <a:endParaRPr kumimoji="0" lang="de-DE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12725" algn="l"/>
                        </a:tabLst>
                      </a:pPr>
                      <a:endParaRPr kumimoji="0" lang="de-DE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12725" algn="l"/>
                        </a:tabLst>
                      </a:pPr>
                      <a:r>
                        <a:rPr kumimoji="0" lang="de-D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4.3 </a:t>
                      </a:r>
                      <a:br>
                        <a:rPr kumimoji="0" lang="de-D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</a:br>
                      <a:r>
                        <a:rPr kumimoji="0" lang="de-D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Berufliche Kompetenzen</a:t>
                      </a:r>
                      <a:endParaRPr kumimoji="0" lang="de-DE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12725" algn="l"/>
                        </a:tabLst>
                      </a:pPr>
                      <a:r>
                        <a:rPr kumimoji="0" lang="de-DE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Kompetenzen erweitern (S3)</a:t>
                      </a:r>
                      <a:endParaRPr kumimoji="0" lang="de-DE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12725" algn="l"/>
                        </a:tabLst>
                      </a:pPr>
                      <a:r>
                        <a:rPr kumimoji="0" lang="de-DE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Personalentwicklung fördern (L4)</a:t>
                      </a:r>
                    </a:p>
                  </a:txBody>
                  <a:tcPr marT="45714" marB="45714" horzOverflow="overflow">
                    <a:lnL w="63500" cap="flat" cmpd="sng" algn="ctr">
                      <a:solidFill>
                        <a:srgbClr val="FF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FF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FF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FF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</a:endParaRPr>
                    </a:p>
                  </a:txBody>
                  <a:tcPr marT="45714" marB="45714" horzOverflow="overflow">
                    <a:lnL w="63500" cap="flat" cmpd="sng" algn="ctr">
                      <a:solidFill>
                        <a:srgbClr val="FF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FF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12725" algn="l"/>
                        </a:tabLst>
                        <a:defRPr/>
                      </a:pPr>
                      <a:r>
                        <a:rPr kumimoji="0" lang="de-D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5.1 </a:t>
                      </a:r>
                      <a:br>
                        <a:rPr kumimoji="0" lang="de-D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</a:br>
                      <a:r>
                        <a:rPr kumimoji="0" lang="de-D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Bildungsangebote</a:t>
                      </a:r>
                      <a:br>
                        <a:rPr kumimoji="0" lang="de-D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</a:br>
                      <a:r>
                        <a:rPr kumimoji="0" lang="de-DE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Präventiv arbeiten und Schulklima gestalten (B6)</a:t>
                      </a:r>
                      <a:endParaRPr kumimoji="0" lang="de-DE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12725" algn="l"/>
                        </a:tabLst>
                      </a:pPr>
                      <a:endParaRPr kumimoji="0" lang="de-DE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12725" algn="l"/>
                        </a:tabLst>
                      </a:pPr>
                      <a:endParaRPr kumimoji="0" lang="de-DE" sz="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12725" algn="l"/>
                        </a:tabLst>
                      </a:pPr>
                      <a:endParaRPr kumimoji="0" lang="de-DE" sz="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12725" algn="l"/>
                        </a:tabLst>
                      </a:pPr>
                      <a:endParaRPr kumimoji="0" lang="de-DE" sz="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12725" algn="l"/>
                        </a:tabLst>
                      </a:pPr>
                      <a:r>
                        <a:rPr kumimoji="0" lang="de-D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5.2 </a:t>
                      </a:r>
                      <a:br>
                        <a:rPr kumimoji="0" lang="de-D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</a:br>
                      <a:r>
                        <a:rPr kumimoji="0" lang="de-D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Schuleigenes Curriculum</a:t>
                      </a:r>
                      <a:endParaRPr kumimoji="0" lang="de-DE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12725" algn="l"/>
                        </a:tabLst>
                      </a:pPr>
                      <a:r>
                        <a:rPr kumimoji="0" lang="de-DE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Curriculum entwickeln (B1)</a:t>
                      </a:r>
                      <a:endParaRPr kumimoji="0" lang="de-DE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12725" algn="l"/>
                        </a:tabLst>
                      </a:pPr>
                      <a:r>
                        <a:rPr kumimoji="0" lang="de-DE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Unterricht verbessern (B2)</a:t>
                      </a:r>
                      <a:endParaRPr kumimoji="0" lang="de-DE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12725" algn="l"/>
                        </a:tabLst>
                      </a:pPr>
                      <a:endParaRPr kumimoji="0" lang="de-DE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12725" algn="l"/>
                        </a:tabLst>
                      </a:pPr>
                      <a:endParaRPr kumimoji="0" lang="de-DE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12725" algn="l"/>
                        </a:tabLst>
                      </a:pPr>
                      <a:endParaRPr kumimoji="0" lang="de-DE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12725" algn="l"/>
                        </a:tabLst>
                      </a:pPr>
                      <a:r>
                        <a:rPr kumimoji="0" lang="de-D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5.3 </a:t>
                      </a:r>
                      <a:br>
                        <a:rPr kumimoji="0" lang="de-D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</a:br>
                      <a:r>
                        <a:rPr kumimoji="0" lang="de-D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Leistungsanforderungen</a:t>
                      </a:r>
                      <a:endParaRPr kumimoji="0" lang="de-DE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12725" algn="l"/>
                        </a:tabLst>
                        <a:defRPr/>
                      </a:pPr>
                      <a:r>
                        <a:rPr kumimoji="0" lang="de-DE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Leistungskriterien </a:t>
                      </a:r>
                      <a:r>
                        <a:rPr kumimoji="0" lang="de-DE" sz="12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anwen</a:t>
                      </a:r>
                      <a:r>
                        <a:rPr kumimoji="0" lang="de-DE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-den (B3)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12725" algn="l"/>
                        </a:tabLst>
                        <a:defRPr/>
                      </a:pPr>
                      <a:r>
                        <a:rPr kumimoji="0" lang="de-DE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Individuell fördern (B4)</a:t>
                      </a:r>
                      <a:endParaRPr kumimoji="0" lang="de-DE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</a:txBody>
                  <a:tcPr marT="45714" marB="45714" horzOverflow="overflow">
                    <a:lnL w="63500" cap="flat" cmpd="sng" algn="ctr">
                      <a:solidFill>
                        <a:srgbClr val="FF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FF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FF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FF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</a:endParaRPr>
                    </a:p>
                  </a:txBody>
                  <a:tcPr marT="45714" marB="45714" horzOverflow="overflow">
                    <a:lnL w="63500" cap="flat" cmpd="sng" algn="ctr">
                      <a:solidFill>
                        <a:srgbClr val="FF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FF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12725" algn="l"/>
                        </a:tabLst>
                      </a:pPr>
                      <a:r>
                        <a:rPr kumimoji="0" lang="de-D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6.1 </a:t>
                      </a:r>
                      <a:br>
                        <a:rPr kumimoji="0" lang="de-D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</a:br>
                      <a:r>
                        <a:rPr kumimoji="0" lang="de-D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Kooperation im Kollegium</a:t>
                      </a:r>
                      <a:endParaRPr kumimoji="0" lang="de-DE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B400"/>
                        </a:buClr>
                        <a:buSzTx/>
                        <a:buFont typeface="Symbol" pitchFamily="18" charset="2"/>
                        <a:buNone/>
                        <a:tabLst>
                          <a:tab pos="212725" algn="l"/>
                        </a:tabLst>
                      </a:pPr>
                      <a:r>
                        <a:rPr kumimoji="0" lang="de-DE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Interne Zusammenarbeit gestalten (K1)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12725" algn="l"/>
                        </a:tabLst>
                      </a:pPr>
                      <a:endParaRPr kumimoji="0" lang="de-DE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12725" algn="l"/>
                        </a:tabLst>
                      </a:pPr>
                      <a:endParaRPr kumimoji="0" lang="de-DE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12725" algn="l"/>
                        </a:tabLst>
                      </a:pPr>
                      <a:endParaRPr kumimoji="0" lang="de-DE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12725" algn="l"/>
                        </a:tabLst>
                      </a:pPr>
                      <a:endParaRPr kumimoji="0" lang="de-DE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12725" algn="l"/>
                        </a:tabLst>
                      </a:pPr>
                      <a:r>
                        <a:rPr kumimoji="0" lang="de-D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6.2 </a:t>
                      </a:r>
                      <a:br>
                        <a:rPr kumimoji="0" lang="de-D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</a:br>
                      <a:r>
                        <a:rPr kumimoji="0" lang="de-D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Kooperation nach außen </a:t>
                      </a:r>
                      <a:endParaRPr kumimoji="0" lang="de-DE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12725" algn="l"/>
                        </a:tabLst>
                      </a:pPr>
                      <a:r>
                        <a:rPr kumimoji="0" lang="de-DE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Übergänge gestalten (K2) </a:t>
                      </a:r>
                      <a:endParaRPr kumimoji="0" lang="de-DE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12725" algn="l"/>
                        </a:tabLst>
                      </a:pPr>
                      <a:r>
                        <a:rPr kumimoji="0" lang="de-DE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Bildungsangebote erweitern (K3)</a:t>
                      </a:r>
                      <a:endParaRPr kumimoji="0" lang="de-DE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12725" algn="l"/>
                        </a:tabLst>
                      </a:pPr>
                      <a:endParaRPr kumimoji="0" lang="de-DE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12725" algn="l"/>
                        </a:tabLst>
                      </a:pPr>
                      <a:endParaRPr kumimoji="0" lang="de-DE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12725" algn="l"/>
                        </a:tabLst>
                      </a:pPr>
                      <a:r>
                        <a:rPr kumimoji="0" lang="de-D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6.3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12725" algn="l"/>
                        </a:tabLst>
                      </a:pPr>
                      <a:r>
                        <a:rPr kumimoji="0" lang="de-D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Beteiligung</a:t>
                      </a:r>
                      <a:br>
                        <a:rPr kumimoji="0" lang="de-D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</a:br>
                      <a:r>
                        <a:rPr kumimoji="0" lang="de-DE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Times New Roman" pitchFamily="18" charset="0"/>
                        </a:rPr>
                        <a:t>Erziehungsberechtigte und Schülerschaft beteiligen (L5)</a:t>
                      </a:r>
                    </a:p>
                  </a:txBody>
                  <a:tcPr marT="45714" marB="45714" horzOverflow="overflow">
                    <a:lnL w="63500" cap="flat" cmpd="sng" algn="ctr">
                      <a:solidFill>
                        <a:srgbClr val="FF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FF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FF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FF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250824" y="115888"/>
            <a:ext cx="5401296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algn="ctr"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algn="ctr"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algn="ctr"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algn="ctr"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algn="ctr"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/>
            <a:r>
              <a:rPr lang="de-DE" altLang="de-DE" sz="24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Schulische Qualitätsentwicklung</a:t>
            </a:r>
            <a:r>
              <a:rPr lang="de-DE" altLang="de-DE" sz="2000" b="1" dirty="0">
                <a:solidFill>
                  <a:srgbClr val="595959"/>
                </a:solidFill>
                <a:latin typeface="Calibri" panose="020F0502020204030204" pitchFamily="34" charset="0"/>
              </a:rPr>
              <a:t/>
            </a:r>
            <a:br>
              <a:rPr lang="de-DE" altLang="de-DE" sz="2000" b="1" dirty="0">
                <a:solidFill>
                  <a:srgbClr val="595959"/>
                </a:solidFill>
                <a:latin typeface="Calibri" panose="020F0502020204030204" pitchFamily="34" charset="0"/>
              </a:rPr>
            </a:br>
            <a:r>
              <a:rPr lang="de-DE" altLang="de-DE" sz="2200" b="1" dirty="0">
                <a:solidFill>
                  <a:srgbClr val="595959"/>
                </a:solidFill>
                <a:latin typeface="Calibri" panose="020F0502020204030204" pitchFamily="34" charset="0"/>
              </a:rPr>
              <a:t>Z</a:t>
            </a:r>
            <a:r>
              <a:rPr lang="de-DE" altLang="de-DE" sz="2200" b="1" dirty="0" smtClean="0">
                <a:solidFill>
                  <a:srgbClr val="595959"/>
                </a:solidFill>
                <a:latin typeface="Calibri" panose="020F0502020204030204" pitchFamily="34" charset="0"/>
              </a:rPr>
              <a:t>usammenhang der Modelle</a:t>
            </a:r>
            <a:r>
              <a:rPr lang="de-DE" altLang="de-DE" sz="2400" b="1" dirty="0">
                <a:solidFill>
                  <a:srgbClr val="595959"/>
                </a:solidFill>
                <a:latin typeface="Calibri" panose="020F0502020204030204" pitchFamily="34" charset="0"/>
              </a:rPr>
              <a:t/>
            </a:r>
            <a:br>
              <a:rPr lang="de-DE" altLang="de-DE" sz="2400" b="1" dirty="0">
                <a:solidFill>
                  <a:srgbClr val="595959"/>
                </a:solidFill>
                <a:latin typeface="Calibri" panose="020F0502020204030204" pitchFamily="34" charset="0"/>
              </a:rPr>
            </a:br>
            <a:endParaRPr lang="de-DE" altLang="de-DE" sz="2400" b="1" dirty="0">
              <a:solidFill>
                <a:srgbClr val="595959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075728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theme1.xml><?xml version="1.0" encoding="utf-8"?>
<a:theme xmlns:a="http://schemas.openxmlformats.org/drawingml/2006/main" name="2_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2_Standarddesign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132</Words>
  <Application>Microsoft Office PowerPoint</Application>
  <PresentationFormat>Bildschirmpräsentation (4:3)</PresentationFormat>
  <Paragraphs>94</Paragraphs>
  <Slides>5</Slides>
  <Notes>5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2</vt:i4>
      </vt:variant>
      <vt:variant>
        <vt:lpstr>Folientitel</vt:lpstr>
      </vt:variant>
      <vt:variant>
        <vt:i4>5</vt:i4>
      </vt:variant>
    </vt:vector>
  </HeadingPairs>
  <TitlesOfParts>
    <vt:vector size="14" baseType="lpstr">
      <vt:lpstr>ＭＳ Ｐゴシック</vt:lpstr>
      <vt:lpstr>Arial</vt:lpstr>
      <vt:lpstr>Calibri</vt:lpstr>
      <vt:lpstr>Symbol</vt:lpstr>
      <vt:lpstr>Times New Roman</vt:lpstr>
      <vt:lpstr>Wingdings</vt:lpstr>
      <vt:lpstr>2_Standarddesign</vt:lpstr>
      <vt:lpstr>CorelDRAW</vt:lpstr>
      <vt:lpstr>Acrobat Document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STK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Kein Folientitel</dc:title>
  <dc:creator>Orthograf!</dc:creator>
  <cp:lastModifiedBy>Sander, Anette (MK)</cp:lastModifiedBy>
  <cp:revision>1892</cp:revision>
  <cp:lastPrinted>2016-10-11T07:55:45Z</cp:lastPrinted>
  <dcterms:created xsi:type="dcterms:W3CDTF">2010-10-19T15:05:36Z</dcterms:created>
  <dcterms:modified xsi:type="dcterms:W3CDTF">2016-10-13T08:51:37Z</dcterms:modified>
  <cp:contentStatus/>
</cp:coreProperties>
</file>